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5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Norton" initials="AN" lastIdx="1" clrIdx="0">
    <p:extLst>
      <p:ext uri="{19B8F6BF-5375-455C-9EA6-DF929625EA0E}">
        <p15:presenceInfo xmlns:p15="http://schemas.microsoft.com/office/powerpoint/2012/main" userId="b1335bc60fcf7f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5B29F-504B-B000-BFD5-660EFB7D1918}" v="63" dt="2021-03-09T13:31:38.204"/>
    <p1510:client id="{E2C27BDF-5A6A-8520-807E-7EE1B98D7614}" v="1" dt="2021-03-09T11:26:49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Norton (98)" userId="S::a.norton98@dgs.ie::3b1ee84b-39c2-44ee-b768-f85c380eac9a" providerId="AD" clId="Web-{E2C27BDF-5A6A-8520-807E-7EE1B98D7614}"/>
    <pc:docChg chg="addSld">
      <pc:chgData name="Alan Norton (98)" userId="S::a.norton98@dgs.ie::3b1ee84b-39c2-44ee-b768-f85c380eac9a" providerId="AD" clId="Web-{E2C27BDF-5A6A-8520-807E-7EE1B98D7614}" dt="2021-03-09T11:26:49.737" v="0"/>
      <pc:docMkLst>
        <pc:docMk/>
      </pc:docMkLst>
      <pc:sldChg chg="new">
        <pc:chgData name="Alan Norton (98)" userId="S::a.norton98@dgs.ie::3b1ee84b-39c2-44ee-b768-f85c380eac9a" providerId="AD" clId="Web-{E2C27BDF-5A6A-8520-807E-7EE1B98D7614}" dt="2021-03-09T11:26:49.737" v="0"/>
        <pc:sldMkLst>
          <pc:docMk/>
          <pc:sldMk cId="1018536800" sldId="277"/>
        </pc:sldMkLst>
      </pc:sldChg>
    </pc:docChg>
  </pc:docChgLst>
  <pc:docChgLst>
    <pc:chgData name="Alan Norton (98)" userId="S::a.norton98@dgs.ie::3b1ee84b-39c2-44ee-b768-f85c380eac9a" providerId="AD" clId="Web-{0395B29F-504B-B000-BFD5-660EFB7D1918}"/>
    <pc:docChg chg="modSld">
      <pc:chgData name="Alan Norton (98)" userId="S::a.norton98@dgs.ie::3b1ee84b-39c2-44ee-b768-f85c380eac9a" providerId="AD" clId="Web-{0395B29F-504B-B000-BFD5-660EFB7D1918}" dt="2021-03-09T13:31:38.204" v="55"/>
      <pc:docMkLst>
        <pc:docMk/>
      </pc:docMkLst>
      <pc:sldChg chg="addSp delSp modSp mod setBg setClrOvrMap">
        <pc:chgData name="Alan Norton (98)" userId="S::a.norton98@dgs.ie::3b1ee84b-39c2-44ee-b768-f85c380eac9a" providerId="AD" clId="Web-{0395B29F-504B-B000-BFD5-660EFB7D1918}" dt="2021-03-09T13:31:38.204" v="55"/>
        <pc:sldMkLst>
          <pc:docMk/>
          <pc:sldMk cId="1018536800" sldId="277"/>
        </pc:sldMkLst>
        <pc:spChg chg="add del mod ord">
          <ac:chgData name="Alan Norton (98)" userId="S::a.norton98@dgs.ie::3b1ee84b-39c2-44ee-b768-f85c380eac9a" providerId="AD" clId="Web-{0395B29F-504B-B000-BFD5-660EFB7D1918}" dt="2021-03-09T13:31:38.204" v="55"/>
          <ac:spMkLst>
            <pc:docMk/>
            <pc:sldMk cId="1018536800" sldId="277"/>
            <ac:spMk id="2" creationId="{2C02ECCF-718F-482A-9F58-1F5F63316BDF}"/>
          </ac:spMkLst>
        </pc:spChg>
        <pc:spChg chg="del mod">
          <ac:chgData name="Alan Norton (98)" userId="S::a.norton98@dgs.ie::3b1ee84b-39c2-44ee-b768-f85c380eac9a" providerId="AD" clId="Web-{0395B29F-504B-B000-BFD5-660EFB7D1918}" dt="2021-03-09T13:26:42.793" v="2"/>
          <ac:spMkLst>
            <pc:docMk/>
            <pc:sldMk cId="1018536800" sldId="277"/>
            <ac:spMk id="3" creationId="{C17B6D8D-8D27-4DDE-87E4-F31D0BBFB45A}"/>
          </ac:spMkLst>
        </pc:spChg>
        <pc:spChg chg="add del mod ord">
          <ac:chgData name="Alan Norton (98)" userId="S::a.norton98@dgs.ie::3b1ee84b-39c2-44ee-b768-f85c380eac9a" providerId="AD" clId="Web-{0395B29F-504B-B000-BFD5-660EFB7D1918}" dt="2021-03-09T13:31:29.453" v="53" actId="20577"/>
          <ac:spMkLst>
            <pc:docMk/>
            <pc:sldMk cId="1018536800" sldId="277"/>
            <ac:spMk id="10" creationId="{553C7254-F297-458F-AFE4-EEBEDFE95027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8:25.276" v="16"/>
          <ac:spMkLst>
            <pc:docMk/>
            <pc:sldMk cId="1018536800" sldId="277"/>
            <ac:spMk id="13" creationId="{E844E128-FF69-4E9F-8327-6B504B3C5AE1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30:26.342" v="33"/>
          <ac:spMkLst>
            <pc:docMk/>
            <pc:sldMk cId="1018536800" sldId="277"/>
            <ac:spMk id="20" creationId="{E844E128-FF69-4E9F-8327-6B504B3C5AE1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9:37.247" v="24"/>
          <ac:spMkLst>
            <pc:docMk/>
            <pc:sldMk cId="1018536800" sldId="277"/>
            <ac:spMk id="24" creationId="{67B74F2B-9534-4540-96B0-5C8E958B940F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9:49.997" v="27"/>
          <ac:spMkLst>
            <pc:docMk/>
            <pc:sldMk cId="1018536800" sldId="277"/>
            <ac:spMk id="26" creationId="{0AB6E427-3F73-4C06-A5D5-AE52C3883B50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9:30.012" v="22"/>
          <ac:spMkLst>
            <pc:docMk/>
            <pc:sldMk cId="1018536800" sldId="277"/>
            <ac:spMk id="27" creationId="{A8E9C91B-7EAD-4562-AB0E-DFB9663AECE3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9:49.997" v="27"/>
          <ac:spMkLst>
            <pc:docMk/>
            <pc:sldMk cId="1018536800" sldId="277"/>
            <ac:spMk id="28" creationId="{D8C9BDAA-0390-4B39-9B5C-BC95E5120DA4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9:30.012" v="22"/>
          <ac:spMkLst>
            <pc:docMk/>
            <pc:sldMk cId="1018536800" sldId="277"/>
            <ac:spMk id="29" creationId="{41497DE5-0939-4D1D-9350-0C5E1B209C68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9:30.012" v="22"/>
          <ac:spMkLst>
            <pc:docMk/>
            <pc:sldMk cId="1018536800" sldId="277"/>
            <ac:spMk id="31" creationId="{5CCC70ED-6C63-4537-B7EB-51990D6C0A6F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9:59.299" v="29"/>
          <ac:spMkLst>
            <pc:docMk/>
            <pc:sldMk cId="1018536800" sldId="277"/>
            <ac:spMk id="32" creationId="{E844E128-FF69-4E9F-8327-6B504B3C5AE1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29:30.012" v="22"/>
          <ac:spMkLst>
            <pc:docMk/>
            <pc:sldMk cId="1018536800" sldId="277"/>
            <ac:spMk id="33" creationId="{B76E24C1-2968-40DC-A36E-F6B85F0F0752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30:09.451" v="31"/>
          <ac:spMkLst>
            <pc:docMk/>
            <pc:sldMk cId="1018536800" sldId="277"/>
            <ac:spMk id="35" creationId="{A8E9C91B-7EAD-4562-AB0E-DFB9663AECE3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30:09.451" v="31"/>
          <ac:spMkLst>
            <pc:docMk/>
            <pc:sldMk cId="1018536800" sldId="277"/>
            <ac:spMk id="36" creationId="{652BD35A-BC99-4831-A358-06E2CEB96697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30:09.451" v="31"/>
          <ac:spMkLst>
            <pc:docMk/>
            <pc:sldMk cId="1018536800" sldId="277"/>
            <ac:spMk id="37" creationId="{B76E24C1-2968-40DC-A36E-F6B85F0F0752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30:26.342" v="33"/>
          <ac:spMkLst>
            <pc:docMk/>
            <pc:sldMk cId="1018536800" sldId="277"/>
            <ac:spMk id="38" creationId="{39E3965E-AC41-4711-9D10-E25ABB132D86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30:26.342" v="33"/>
          <ac:spMkLst>
            <pc:docMk/>
            <pc:sldMk cId="1018536800" sldId="277"/>
            <ac:spMk id="40" creationId="{B4D0E555-16F6-44D0-BF56-AF5FF5BDE9D6}"/>
          </ac:spMkLst>
        </pc:spChg>
        <pc:spChg chg="add del">
          <ac:chgData name="Alan Norton (98)" userId="S::a.norton98@dgs.ie::3b1ee84b-39c2-44ee-b768-f85c380eac9a" providerId="AD" clId="Web-{0395B29F-504B-B000-BFD5-660EFB7D1918}" dt="2021-03-09T13:30:26.342" v="33"/>
          <ac:spMkLst>
            <pc:docMk/>
            <pc:sldMk cId="1018536800" sldId="277"/>
            <ac:spMk id="41" creationId="{8117041D-1A7B-4ECA-AB68-3CFDB6726B8E}"/>
          </ac:spMkLst>
        </pc:spChg>
        <pc:picChg chg="add mod ord">
          <ac:chgData name="Alan Norton (98)" userId="S::a.norton98@dgs.ie::3b1ee84b-39c2-44ee-b768-f85c380eac9a" providerId="AD" clId="Web-{0395B29F-504B-B000-BFD5-660EFB7D1918}" dt="2021-03-09T13:30:46.280" v="41" actId="14100"/>
          <ac:picMkLst>
            <pc:docMk/>
            <pc:sldMk cId="1018536800" sldId="277"/>
            <ac:picMk id="4" creationId="{F192444F-F039-4EB3-97A4-9889E73EA70C}"/>
          </ac:picMkLst>
        </pc:picChg>
        <pc:picChg chg="add del mod">
          <ac:chgData name="Alan Norton (98)" userId="S::a.norton98@dgs.ie::3b1ee84b-39c2-44ee-b768-f85c380eac9a" providerId="AD" clId="Web-{0395B29F-504B-B000-BFD5-660EFB7D1918}" dt="2021-03-09T13:30:36.514" v="37"/>
          <ac:picMkLst>
            <pc:docMk/>
            <pc:sldMk cId="1018536800" sldId="277"/>
            <ac:picMk id="5" creationId="{A37305DB-B7D9-4CCF-B65D-3538638EC905}"/>
          </ac:picMkLst>
        </pc:picChg>
        <pc:picChg chg="add del mod">
          <ac:chgData name="Alan Norton (98)" userId="S::a.norton98@dgs.ie::3b1ee84b-39c2-44ee-b768-f85c380eac9a" providerId="AD" clId="Web-{0395B29F-504B-B000-BFD5-660EFB7D1918}" dt="2021-03-09T13:30:37.764" v="38"/>
          <ac:picMkLst>
            <pc:docMk/>
            <pc:sldMk cId="1018536800" sldId="277"/>
            <ac:picMk id="6" creationId="{C2866A6C-5679-45FC-85E0-B3AA4B493FEB}"/>
          </ac:picMkLst>
        </pc:picChg>
        <pc:cxnChg chg="add del">
          <ac:chgData name="Alan Norton (98)" userId="S::a.norton98@dgs.ie::3b1ee84b-39c2-44ee-b768-f85c380eac9a" providerId="AD" clId="Web-{0395B29F-504B-B000-BFD5-660EFB7D1918}" dt="2021-03-09T13:28:25.276" v="16"/>
          <ac:cxnSpMkLst>
            <pc:docMk/>
            <pc:sldMk cId="1018536800" sldId="277"/>
            <ac:cxnSpMk id="15" creationId="{055CEADF-09EA-423C-8C45-F94AF44D5AF0}"/>
          </ac:cxnSpMkLst>
        </pc:cxnChg>
        <pc:cxnChg chg="add del">
          <ac:chgData name="Alan Norton (98)" userId="S::a.norton98@dgs.ie::3b1ee84b-39c2-44ee-b768-f85c380eac9a" providerId="AD" clId="Web-{0395B29F-504B-B000-BFD5-660EFB7D1918}" dt="2021-03-09T13:30:26.342" v="33"/>
          <ac:cxnSpMkLst>
            <pc:docMk/>
            <pc:sldMk cId="1018536800" sldId="277"/>
            <ac:cxnSpMk id="22" creationId="{055CEADF-09EA-423C-8C45-F94AF44D5AF0}"/>
          </ac:cxnSpMkLst>
        </pc:cxnChg>
        <pc:cxnChg chg="add del">
          <ac:chgData name="Alan Norton (98)" userId="S::a.norton98@dgs.ie::3b1ee84b-39c2-44ee-b768-f85c380eac9a" providerId="AD" clId="Web-{0395B29F-504B-B000-BFD5-660EFB7D1918}" dt="2021-03-09T13:29:37.247" v="24"/>
          <ac:cxnSpMkLst>
            <pc:docMk/>
            <pc:sldMk cId="1018536800" sldId="277"/>
            <ac:cxnSpMk id="25" creationId="{33BECB2B-2CFA-412C-880F-C4B60974936F}"/>
          </ac:cxnSpMkLst>
        </pc:cxnChg>
        <pc:cxnChg chg="add del">
          <ac:chgData name="Alan Norton (98)" userId="S::a.norton98@dgs.ie::3b1ee84b-39c2-44ee-b768-f85c380eac9a" providerId="AD" clId="Web-{0395B29F-504B-B000-BFD5-660EFB7D1918}" dt="2021-03-09T13:29:49.997" v="27"/>
          <ac:cxnSpMkLst>
            <pc:docMk/>
            <pc:sldMk cId="1018536800" sldId="277"/>
            <ac:cxnSpMk id="30" creationId="{E04A321A-A039-4720-87B4-66A4210E0D57}"/>
          </ac:cxnSpMkLst>
        </pc:cxnChg>
        <pc:cxnChg chg="add del">
          <ac:chgData name="Alan Norton (98)" userId="S::a.norton98@dgs.ie::3b1ee84b-39c2-44ee-b768-f85c380eac9a" providerId="AD" clId="Web-{0395B29F-504B-B000-BFD5-660EFB7D1918}" dt="2021-03-09T13:29:59.299" v="29"/>
          <ac:cxnSpMkLst>
            <pc:docMk/>
            <pc:sldMk cId="1018536800" sldId="277"/>
            <ac:cxnSpMk id="34" creationId="{055CEADF-09EA-423C-8C45-F94AF44D5AF0}"/>
          </ac:cxnSpMkLst>
        </pc:cxnChg>
        <pc:cxnChg chg="add del">
          <ac:chgData name="Alan Norton (98)" userId="S::a.norton98@dgs.ie::3b1ee84b-39c2-44ee-b768-f85c380eac9a" providerId="AD" clId="Web-{0395B29F-504B-B000-BFD5-660EFB7D1918}" dt="2021-03-09T13:30:26.342" v="33"/>
          <ac:cxnSpMkLst>
            <pc:docMk/>
            <pc:sldMk cId="1018536800" sldId="277"/>
            <ac:cxnSpMk id="39" creationId="{1F5DC8C3-BA5F-4EED-BB9A-A14272BD82A1}"/>
          </ac:cxnSpMkLst>
        </pc:cxnChg>
        <pc:cxnChg chg="add del">
          <ac:chgData name="Alan Norton (98)" userId="S::a.norton98@dgs.ie::3b1ee84b-39c2-44ee-b768-f85c380eac9a" providerId="AD" clId="Web-{0395B29F-504B-B000-BFD5-660EFB7D1918}" dt="2021-03-09T13:30:26.342" v="33"/>
          <ac:cxnSpMkLst>
            <pc:docMk/>
            <pc:sldMk cId="1018536800" sldId="277"/>
            <ac:cxnSpMk id="42" creationId="{ABCD2462-4C1E-401A-AC2D-F799A138B245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D6BDB-6ADE-4C28-96B1-7E02A65D164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C59113-9869-4665-8060-ADA3BC59EADB}">
      <dgm:prSet/>
      <dgm:spPr/>
      <dgm:t>
        <a:bodyPr/>
        <a:lstStyle/>
        <a:p>
          <a:r>
            <a:rPr lang="en-GB"/>
            <a:t>Physics			Chemistry         	Biology		Agricultural Science</a:t>
          </a:r>
          <a:endParaRPr lang="en-US"/>
        </a:p>
      </dgm:t>
    </dgm:pt>
    <dgm:pt modelId="{A94513BE-0FF2-4685-8ABD-D2D71A2E2C21}" type="parTrans" cxnId="{895660D6-1535-47B5-BE54-24B6C8F6FCE7}">
      <dgm:prSet/>
      <dgm:spPr/>
      <dgm:t>
        <a:bodyPr/>
        <a:lstStyle/>
        <a:p>
          <a:endParaRPr lang="en-US"/>
        </a:p>
      </dgm:t>
    </dgm:pt>
    <dgm:pt modelId="{A70E1ACB-675D-4D35-90EE-FEA72155A7B7}" type="sibTrans" cxnId="{895660D6-1535-47B5-BE54-24B6C8F6FCE7}">
      <dgm:prSet/>
      <dgm:spPr/>
      <dgm:t>
        <a:bodyPr/>
        <a:lstStyle/>
        <a:p>
          <a:endParaRPr lang="en-US"/>
        </a:p>
      </dgm:t>
    </dgm:pt>
    <dgm:pt modelId="{98120058-A2FB-46F1-B183-5606AF1057F2}">
      <dgm:prSet/>
      <dgm:spPr/>
      <dgm:t>
        <a:bodyPr/>
        <a:lstStyle/>
        <a:p>
          <a:r>
            <a:rPr lang="en-GB"/>
            <a:t>Accounting		Business	Economics	LCVP</a:t>
          </a:r>
          <a:endParaRPr lang="en-US"/>
        </a:p>
      </dgm:t>
    </dgm:pt>
    <dgm:pt modelId="{EBE91B88-839D-4D4F-B9CE-90939C860DF2}" type="parTrans" cxnId="{D751CFA2-EEF2-4080-9F56-FFC2183C6985}">
      <dgm:prSet/>
      <dgm:spPr/>
      <dgm:t>
        <a:bodyPr/>
        <a:lstStyle/>
        <a:p>
          <a:endParaRPr lang="en-US"/>
        </a:p>
      </dgm:t>
    </dgm:pt>
    <dgm:pt modelId="{D1833C6A-3E69-4E09-8E94-C645A267B942}" type="sibTrans" cxnId="{D751CFA2-EEF2-4080-9F56-FFC2183C6985}">
      <dgm:prSet/>
      <dgm:spPr/>
      <dgm:t>
        <a:bodyPr/>
        <a:lstStyle/>
        <a:p>
          <a:endParaRPr lang="en-US"/>
        </a:p>
      </dgm:t>
    </dgm:pt>
    <dgm:pt modelId="{3F24E2E1-B072-4FBB-B3D5-C37BC0CCB0D5}">
      <dgm:prSet/>
      <dgm:spPr/>
      <dgm:t>
        <a:bodyPr/>
        <a:lstStyle/>
        <a:p>
          <a:r>
            <a:rPr lang="en-GB"/>
            <a:t>Geography		History		Music		Politics &amp; Society</a:t>
          </a:r>
          <a:endParaRPr lang="en-US"/>
        </a:p>
      </dgm:t>
    </dgm:pt>
    <dgm:pt modelId="{287F1887-3CC6-41C4-9A5D-9F9F296D162E}" type="parTrans" cxnId="{6A73047D-ED7A-4906-A150-AE636514AEFA}">
      <dgm:prSet/>
      <dgm:spPr/>
      <dgm:t>
        <a:bodyPr/>
        <a:lstStyle/>
        <a:p>
          <a:endParaRPr lang="en-US"/>
        </a:p>
      </dgm:t>
    </dgm:pt>
    <dgm:pt modelId="{1BC16385-9BE7-4260-B635-E451B85E3548}" type="sibTrans" cxnId="{6A73047D-ED7A-4906-A150-AE636514AEFA}">
      <dgm:prSet/>
      <dgm:spPr/>
      <dgm:t>
        <a:bodyPr/>
        <a:lstStyle/>
        <a:p>
          <a:endParaRPr lang="en-US"/>
        </a:p>
      </dgm:t>
    </dgm:pt>
    <dgm:pt modelId="{C8D00123-CC0A-44D8-B2F8-54F46510A7B2}">
      <dgm:prSet/>
      <dgm:spPr/>
      <dgm:t>
        <a:bodyPr/>
        <a:lstStyle/>
        <a:p>
          <a:r>
            <a:rPr lang="en-GB"/>
            <a:t>Const. Studies		DCG		Art		Home Economics</a:t>
          </a:r>
          <a:endParaRPr lang="en-US"/>
        </a:p>
      </dgm:t>
    </dgm:pt>
    <dgm:pt modelId="{EDA87711-5EE8-46DD-A2D2-110BFF79654F}" type="parTrans" cxnId="{1A1933C6-678D-4B9E-B856-D4EB64720ED4}">
      <dgm:prSet/>
      <dgm:spPr/>
      <dgm:t>
        <a:bodyPr/>
        <a:lstStyle/>
        <a:p>
          <a:endParaRPr lang="en-US"/>
        </a:p>
      </dgm:t>
    </dgm:pt>
    <dgm:pt modelId="{CB8115BC-084D-4551-84BE-193B81A38643}" type="sibTrans" cxnId="{1A1933C6-678D-4B9E-B856-D4EB64720ED4}">
      <dgm:prSet/>
      <dgm:spPr/>
      <dgm:t>
        <a:bodyPr/>
        <a:lstStyle/>
        <a:p>
          <a:endParaRPr lang="en-US"/>
        </a:p>
      </dgm:t>
    </dgm:pt>
    <dgm:pt modelId="{20ECA532-0511-44B7-9C98-375F21A1099F}">
      <dgm:prSet/>
      <dgm:spPr/>
      <dgm:t>
        <a:bodyPr/>
        <a:lstStyle/>
        <a:p>
          <a:r>
            <a:rPr lang="en-GB"/>
            <a:t>PE (New LC)		*Applied Maths</a:t>
          </a:r>
          <a:endParaRPr lang="en-US"/>
        </a:p>
      </dgm:t>
    </dgm:pt>
    <dgm:pt modelId="{D26839C8-4E3F-4599-91C5-7FA9ACCB234A}" type="parTrans" cxnId="{F71C71F6-AB7D-4B81-A658-984A110FCDFA}">
      <dgm:prSet/>
      <dgm:spPr/>
      <dgm:t>
        <a:bodyPr/>
        <a:lstStyle/>
        <a:p>
          <a:endParaRPr lang="en-US"/>
        </a:p>
      </dgm:t>
    </dgm:pt>
    <dgm:pt modelId="{D33EA3DD-483D-4819-80CE-FB26C2A67A06}" type="sibTrans" cxnId="{F71C71F6-AB7D-4B81-A658-984A110FCDFA}">
      <dgm:prSet/>
      <dgm:spPr/>
      <dgm:t>
        <a:bodyPr/>
        <a:lstStyle/>
        <a:p>
          <a:endParaRPr lang="en-US"/>
        </a:p>
      </dgm:t>
    </dgm:pt>
    <dgm:pt modelId="{59639416-6117-40E9-8126-EACA81B4604F}" type="pres">
      <dgm:prSet presAssocID="{6CCD6BDB-6ADE-4C28-96B1-7E02A65D1641}" presName="linear" presStyleCnt="0">
        <dgm:presLayoutVars>
          <dgm:animLvl val="lvl"/>
          <dgm:resizeHandles val="exact"/>
        </dgm:presLayoutVars>
      </dgm:prSet>
      <dgm:spPr/>
    </dgm:pt>
    <dgm:pt modelId="{EA0F7A05-8BF2-4AAA-821A-6D7B15AB9429}" type="pres">
      <dgm:prSet presAssocID="{80C59113-9869-4665-8060-ADA3BC59EA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169A9E3-9125-40F1-B6C2-257B59CC011F}" type="pres">
      <dgm:prSet presAssocID="{A70E1ACB-675D-4D35-90EE-FEA72155A7B7}" presName="spacer" presStyleCnt="0"/>
      <dgm:spPr/>
    </dgm:pt>
    <dgm:pt modelId="{1AD98CEA-616D-42D3-94C8-14C902D51AE5}" type="pres">
      <dgm:prSet presAssocID="{98120058-A2FB-46F1-B183-5606AF1057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E3203F-B8F7-48D7-B930-8BC3D2C4BDAE}" type="pres">
      <dgm:prSet presAssocID="{D1833C6A-3E69-4E09-8E94-C645A267B942}" presName="spacer" presStyleCnt="0"/>
      <dgm:spPr/>
    </dgm:pt>
    <dgm:pt modelId="{F9D3BA4B-1F5D-48B8-8604-D51C69848178}" type="pres">
      <dgm:prSet presAssocID="{3F24E2E1-B072-4FBB-B3D5-C37BC0CCB0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3A2A13-DD47-4889-9CA3-39A3BFAD50B2}" type="pres">
      <dgm:prSet presAssocID="{1BC16385-9BE7-4260-B635-E451B85E3548}" presName="spacer" presStyleCnt="0"/>
      <dgm:spPr/>
    </dgm:pt>
    <dgm:pt modelId="{2F4F6D36-65B5-4B95-85E8-C3CE76A9102F}" type="pres">
      <dgm:prSet presAssocID="{C8D00123-CC0A-44D8-B2F8-54F46510A7B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9ECAE64-AFFC-4251-BFC2-B7340D4E6967}" type="pres">
      <dgm:prSet presAssocID="{CB8115BC-084D-4551-84BE-193B81A38643}" presName="spacer" presStyleCnt="0"/>
      <dgm:spPr/>
    </dgm:pt>
    <dgm:pt modelId="{083AA166-8FF7-4BD4-BACF-1013C4902D3D}" type="pres">
      <dgm:prSet presAssocID="{20ECA532-0511-44B7-9C98-375F21A1099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FDB8B11-0C79-42C6-A00E-5A7FA64E62C1}" type="presOf" srcId="{20ECA532-0511-44B7-9C98-375F21A1099F}" destId="{083AA166-8FF7-4BD4-BACF-1013C4902D3D}" srcOrd="0" destOrd="0" presId="urn:microsoft.com/office/officeart/2005/8/layout/vList2"/>
    <dgm:cxn modelId="{6796C14B-E314-45AB-BE7E-8702A7487225}" type="presOf" srcId="{C8D00123-CC0A-44D8-B2F8-54F46510A7B2}" destId="{2F4F6D36-65B5-4B95-85E8-C3CE76A9102F}" srcOrd="0" destOrd="0" presId="urn:microsoft.com/office/officeart/2005/8/layout/vList2"/>
    <dgm:cxn modelId="{794DBE56-0861-47D4-80B5-76388ADF8688}" type="presOf" srcId="{98120058-A2FB-46F1-B183-5606AF1057F2}" destId="{1AD98CEA-616D-42D3-94C8-14C902D51AE5}" srcOrd="0" destOrd="0" presId="urn:microsoft.com/office/officeart/2005/8/layout/vList2"/>
    <dgm:cxn modelId="{6A73047D-ED7A-4906-A150-AE636514AEFA}" srcId="{6CCD6BDB-6ADE-4C28-96B1-7E02A65D1641}" destId="{3F24E2E1-B072-4FBB-B3D5-C37BC0CCB0D5}" srcOrd="2" destOrd="0" parTransId="{287F1887-3CC6-41C4-9A5D-9F9F296D162E}" sibTransId="{1BC16385-9BE7-4260-B635-E451B85E3548}"/>
    <dgm:cxn modelId="{D751CFA2-EEF2-4080-9F56-FFC2183C6985}" srcId="{6CCD6BDB-6ADE-4C28-96B1-7E02A65D1641}" destId="{98120058-A2FB-46F1-B183-5606AF1057F2}" srcOrd="1" destOrd="0" parTransId="{EBE91B88-839D-4D4F-B9CE-90939C860DF2}" sibTransId="{D1833C6A-3E69-4E09-8E94-C645A267B942}"/>
    <dgm:cxn modelId="{C8AF75B6-3079-43CB-81D7-854E97F32EFE}" type="presOf" srcId="{80C59113-9869-4665-8060-ADA3BC59EADB}" destId="{EA0F7A05-8BF2-4AAA-821A-6D7B15AB9429}" srcOrd="0" destOrd="0" presId="urn:microsoft.com/office/officeart/2005/8/layout/vList2"/>
    <dgm:cxn modelId="{1A1933C6-678D-4B9E-B856-D4EB64720ED4}" srcId="{6CCD6BDB-6ADE-4C28-96B1-7E02A65D1641}" destId="{C8D00123-CC0A-44D8-B2F8-54F46510A7B2}" srcOrd="3" destOrd="0" parTransId="{EDA87711-5EE8-46DD-A2D2-110BFF79654F}" sibTransId="{CB8115BC-084D-4551-84BE-193B81A38643}"/>
    <dgm:cxn modelId="{18E24DC8-3D8B-424D-BC86-EFAFD1513346}" type="presOf" srcId="{6CCD6BDB-6ADE-4C28-96B1-7E02A65D1641}" destId="{59639416-6117-40E9-8126-EACA81B4604F}" srcOrd="0" destOrd="0" presId="urn:microsoft.com/office/officeart/2005/8/layout/vList2"/>
    <dgm:cxn modelId="{895660D6-1535-47B5-BE54-24B6C8F6FCE7}" srcId="{6CCD6BDB-6ADE-4C28-96B1-7E02A65D1641}" destId="{80C59113-9869-4665-8060-ADA3BC59EADB}" srcOrd="0" destOrd="0" parTransId="{A94513BE-0FF2-4685-8ABD-D2D71A2E2C21}" sibTransId="{A70E1ACB-675D-4D35-90EE-FEA72155A7B7}"/>
    <dgm:cxn modelId="{C370C2F4-8EF4-441D-A22C-5F4F355F58F1}" type="presOf" srcId="{3F24E2E1-B072-4FBB-B3D5-C37BC0CCB0D5}" destId="{F9D3BA4B-1F5D-48B8-8604-D51C69848178}" srcOrd="0" destOrd="0" presId="urn:microsoft.com/office/officeart/2005/8/layout/vList2"/>
    <dgm:cxn modelId="{F71C71F6-AB7D-4B81-A658-984A110FCDFA}" srcId="{6CCD6BDB-6ADE-4C28-96B1-7E02A65D1641}" destId="{20ECA532-0511-44B7-9C98-375F21A1099F}" srcOrd="4" destOrd="0" parTransId="{D26839C8-4E3F-4599-91C5-7FA9ACCB234A}" sibTransId="{D33EA3DD-483D-4819-80CE-FB26C2A67A06}"/>
    <dgm:cxn modelId="{98995207-B693-4F7B-B9EF-CF6F7A029EFE}" type="presParOf" srcId="{59639416-6117-40E9-8126-EACA81B4604F}" destId="{EA0F7A05-8BF2-4AAA-821A-6D7B15AB9429}" srcOrd="0" destOrd="0" presId="urn:microsoft.com/office/officeart/2005/8/layout/vList2"/>
    <dgm:cxn modelId="{63E16398-F3AC-45D7-9EF2-1C672059AF59}" type="presParOf" srcId="{59639416-6117-40E9-8126-EACA81B4604F}" destId="{0169A9E3-9125-40F1-B6C2-257B59CC011F}" srcOrd="1" destOrd="0" presId="urn:microsoft.com/office/officeart/2005/8/layout/vList2"/>
    <dgm:cxn modelId="{7D5350AC-6FF6-4BC1-B856-F473D416A453}" type="presParOf" srcId="{59639416-6117-40E9-8126-EACA81B4604F}" destId="{1AD98CEA-616D-42D3-94C8-14C902D51AE5}" srcOrd="2" destOrd="0" presId="urn:microsoft.com/office/officeart/2005/8/layout/vList2"/>
    <dgm:cxn modelId="{C1079000-C256-45A7-BA61-376EBD26D2C4}" type="presParOf" srcId="{59639416-6117-40E9-8126-EACA81B4604F}" destId="{B4E3203F-B8F7-48D7-B930-8BC3D2C4BDAE}" srcOrd="3" destOrd="0" presId="urn:microsoft.com/office/officeart/2005/8/layout/vList2"/>
    <dgm:cxn modelId="{948EB32C-6731-4CED-B094-80849317ED6E}" type="presParOf" srcId="{59639416-6117-40E9-8126-EACA81B4604F}" destId="{F9D3BA4B-1F5D-48B8-8604-D51C69848178}" srcOrd="4" destOrd="0" presId="urn:microsoft.com/office/officeart/2005/8/layout/vList2"/>
    <dgm:cxn modelId="{66559BB8-215C-4B57-8047-48C4DA314CEB}" type="presParOf" srcId="{59639416-6117-40E9-8126-EACA81B4604F}" destId="{1B3A2A13-DD47-4889-9CA3-39A3BFAD50B2}" srcOrd="5" destOrd="0" presId="urn:microsoft.com/office/officeart/2005/8/layout/vList2"/>
    <dgm:cxn modelId="{A4E9124A-BC0C-46E7-9237-7F25A2004637}" type="presParOf" srcId="{59639416-6117-40E9-8126-EACA81B4604F}" destId="{2F4F6D36-65B5-4B95-85E8-C3CE76A9102F}" srcOrd="6" destOrd="0" presId="urn:microsoft.com/office/officeart/2005/8/layout/vList2"/>
    <dgm:cxn modelId="{82E5E600-DC7C-4739-93E5-DCC218C841B9}" type="presParOf" srcId="{59639416-6117-40E9-8126-EACA81B4604F}" destId="{F9ECAE64-AFFC-4251-BFC2-B7340D4E6967}" srcOrd="7" destOrd="0" presId="urn:microsoft.com/office/officeart/2005/8/layout/vList2"/>
    <dgm:cxn modelId="{DF11833B-DC91-48F2-9CBB-5223837B44BD}" type="presParOf" srcId="{59639416-6117-40E9-8126-EACA81B4604F}" destId="{083AA166-8FF7-4BD4-BACF-1013C4902D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AFAE3-8712-44D3-B4D3-D5F63BFAB6ED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98A8AA-6A1B-4A00-9F85-0EAFE2D2E007}">
      <dgm:prSet/>
      <dgm:spPr/>
      <dgm:t>
        <a:bodyPr/>
        <a:lstStyle/>
        <a:p>
          <a:r>
            <a:rPr lang="en-GB"/>
            <a:t>Step1 – by 15</a:t>
          </a:r>
          <a:r>
            <a:rPr lang="en-GB" baseline="30000"/>
            <a:t>th</a:t>
          </a:r>
          <a:r>
            <a:rPr lang="en-GB"/>
            <a:t> March</a:t>
          </a:r>
          <a:endParaRPr lang="en-US"/>
        </a:p>
      </dgm:t>
    </dgm:pt>
    <dgm:pt modelId="{730CAE0C-0EB6-40A1-AF8F-68051A5A92EC}" type="parTrans" cxnId="{A8C686A3-8E01-4EE7-AE24-D45642DD0D06}">
      <dgm:prSet/>
      <dgm:spPr/>
      <dgm:t>
        <a:bodyPr/>
        <a:lstStyle/>
        <a:p>
          <a:endParaRPr lang="en-US"/>
        </a:p>
      </dgm:t>
    </dgm:pt>
    <dgm:pt modelId="{8824BFF8-A1A5-4E15-B7F5-86A3BCFBD5F3}" type="sibTrans" cxnId="{A8C686A3-8E01-4EE7-AE24-D45642DD0D06}">
      <dgm:prSet/>
      <dgm:spPr/>
      <dgm:t>
        <a:bodyPr/>
        <a:lstStyle/>
        <a:p>
          <a:endParaRPr lang="en-US"/>
        </a:p>
      </dgm:t>
    </dgm:pt>
    <dgm:pt modelId="{B22ED32E-6F6E-4A66-941B-939204EDF3A6}">
      <dgm:prSet/>
      <dgm:spPr/>
      <dgm:t>
        <a:bodyPr/>
        <a:lstStyle/>
        <a:p>
          <a:r>
            <a:rPr lang="en-GB"/>
            <a:t>TY students complete &amp; return their Subject Preference Form (indicating 6 option subjects)</a:t>
          </a:r>
          <a:endParaRPr lang="en-US"/>
        </a:p>
      </dgm:t>
    </dgm:pt>
    <dgm:pt modelId="{CDF7B7AE-D6F6-4882-983C-9D89B5BCE92E}" type="parTrans" cxnId="{B723F17C-842B-489C-BF21-6965FEB66DC5}">
      <dgm:prSet/>
      <dgm:spPr/>
      <dgm:t>
        <a:bodyPr/>
        <a:lstStyle/>
        <a:p>
          <a:endParaRPr lang="en-US"/>
        </a:p>
      </dgm:t>
    </dgm:pt>
    <dgm:pt modelId="{20F912E6-0D3A-4248-896B-2D028968F908}" type="sibTrans" cxnId="{B723F17C-842B-489C-BF21-6965FEB66DC5}">
      <dgm:prSet/>
      <dgm:spPr/>
      <dgm:t>
        <a:bodyPr/>
        <a:lstStyle/>
        <a:p>
          <a:endParaRPr lang="en-US"/>
        </a:p>
      </dgm:t>
    </dgm:pt>
    <dgm:pt modelId="{92C82C6B-2016-449E-920E-C1F4A4B07C64}">
      <dgm:prSet/>
      <dgm:spPr/>
      <dgm:t>
        <a:bodyPr/>
        <a:lstStyle/>
        <a:p>
          <a:r>
            <a:rPr lang="en-GB"/>
            <a:t>The information provided by each student is entered into our timetabling software programme</a:t>
          </a:r>
          <a:endParaRPr lang="en-US"/>
        </a:p>
      </dgm:t>
    </dgm:pt>
    <dgm:pt modelId="{CF97F5E9-41DB-4E53-9E43-212FA304DB90}" type="parTrans" cxnId="{64311A9D-4786-48C5-819C-3591F7A46671}">
      <dgm:prSet/>
      <dgm:spPr/>
      <dgm:t>
        <a:bodyPr/>
        <a:lstStyle/>
        <a:p>
          <a:endParaRPr lang="en-US"/>
        </a:p>
      </dgm:t>
    </dgm:pt>
    <dgm:pt modelId="{5BBAE079-DA0D-449E-8D7B-4794FC9D5102}" type="sibTrans" cxnId="{64311A9D-4786-48C5-819C-3591F7A46671}">
      <dgm:prSet/>
      <dgm:spPr/>
      <dgm:t>
        <a:bodyPr/>
        <a:lstStyle/>
        <a:p>
          <a:endParaRPr lang="en-US"/>
        </a:p>
      </dgm:t>
    </dgm:pt>
    <dgm:pt modelId="{D53E3BC4-D95A-44B3-92D7-0CF6D7378F10}">
      <dgm:prSet/>
      <dgm:spPr/>
      <dgm:t>
        <a:bodyPr/>
        <a:lstStyle/>
        <a:p>
          <a:r>
            <a:rPr lang="en-GB"/>
            <a:t>This generates the Subject Groups/Backings for 5</a:t>
          </a:r>
          <a:r>
            <a:rPr lang="en-GB" baseline="30000"/>
            <a:t>th</a:t>
          </a:r>
          <a:r>
            <a:rPr lang="en-GB"/>
            <a:t> Year 2021</a:t>
          </a:r>
          <a:endParaRPr lang="en-US"/>
        </a:p>
      </dgm:t>
    </dgm:pt>
    <dgm:pt modelId="{94F55BD1-A5C4-40C0-98EA-B4198FBD429C}" type="parTrans" cxnId="{ADC7773D-1F10-4571-9803-B047EAC9CBE8}">
      <dgm:prSet/>
      <dgm:spPr/>
      <dgm:t>
        <a:bodyPr/>
        <a:lstStyle/>
        <a:p>
          <a:endParaRPr lang="en-US"/>
        </a:p>
      </dgm:t>
    </dgm:pt>
    <dgm:pt modelId="{7F3600FA-FDC2-4D4D-A744-C34D8C2430AC}" type="sibTrans" cxnId="{ADC7773D-1F10-4571-9803-B047EAC9CBE8}">
      <dgm:prSet/>
      <dgm:spPr/>
      <dgm:t>
        <a:bodyPr/>
        <a:lstStyle/>
        <a:p>
          <a:endParaRPr lang="en-US"/>
        </a:p>
      </dgm:t>
    </dgm:pt>
    <dgm:pt modelId="{F1005A29-B8E8-46CB-ABCB-DF3A1AD836CB}" type="pres">
      <dgm:prSet presAssocID="{3FDAFAE3-8712-44D3-B4D3-D5F63BFAB6ED}" presName="outerComposite" presStyleCnt="0">
        <dgm:presLayoutVars>
          <dgm:chMax val="5"/>
          <dgm:dir/>
          <dgm:resizeHandles val="exact"/>
        </dgm:presLayoutVars>
      </dgm:prSet>
      <dgm:spPr/>
    </dgm:pt>
    <dgm:pt modelId="{7C544E10-C099-4ED2-AB95-CB6445564C36}" type="pres">
      <dgm:prSet presAssocID="{3FDAFAE3-8712-44D3-B4D3-D5F63BFAB6ED}" presName="dummyMaxCanvas" presStyleCnt="0">
        <dgm:presLayoutVars/>
      </dgm:prSet>
      <dgm:spPr/>
    </dgm:pt>
    <dgm:pt modelId="{517959F1-F576-474E-83DE-B4868B0096D4}" type="pres">
      <dgm:prSet presAssocID="{3FDAFAE3-8712-44D3-B4D3-D5F63BFAB6ED}" presName="FourNodes_1" presStyleLbl="node1" presStyleIdx="0" presStyleCnt="4">
        <dgm:presLayoutVars>
          <dgm:bulletEnabled val="1"/>
        </dgm:presLayoutVars>
      </dgm:prSet>
      <dgm:spPr/>
    </dgm:pt>
    <dgm:pt modelId="{CAC6F2C2-D17B-48C1-BABF-0A8F0F56FEF6}" type="pres">
      <dgm:prSet presAssocID="{3FDAFAE3-8712-44D3-B4D3-D5F63BFAB6ED}" presName="FourNodes_2" presStyleLbl="node1" presStyleIdx="1" presStyleCnt="4">
        <dgm:presLayoutVars>
          <dgm:bulletEnabled val="1"/>
        </dgm:presLayoutVars>
      </dgm:prSet>
      <dgm:spPr/>
    </dgm:pt>
    <dgm:pt modelId="{3C5752C9-1668-4F72-9EAF-6C695D69AD20}" type="pres">
      <dgm:prSet presAssocID="{3FDAFAE3-8712-44D3-B4D3-D5F63BFAB6ED}" presName="FourNodes_3" presStyleLbl="node1" presStyleIdx="2" presStyleCnt="4">
        <dgm:presLayoutVars>
          <dgm:bulletEnabled val="1"/>
        </dgm:presLayoutVars>
      </dgm:prSet>
      <dgm:spPr/>
    </dgm:pt>
    <dgm:pt modelId="{AA57FF46-C5C3-4B0C-94E7-4B14CC1E754D}" type="pres">
      <dgm:prSet presAssocID="{3FDAFAE3-8712-44D3-B4D3-D5F63BFAB6ED}" presName="FourNodes_4" presStyleLbl="node1" presStyleIdx="3" presStyleCnt="4">
        <dgm:presLayoutVars>
          <dgm:bulletEnabled val="1"/>
        </dgm:presLayoutVars>
      </dgm:prSet>
      <dgm:spPr/>
    </dgm:pt>
    <dgm:pt modelId="{70793146-663B-4568-B7C5-D4DCCB44A23B}" type="pres">
      <dgm:prSet presAssocID="{3FDAFAE3-8712-44D3-B4D3-D5F63BFAB6ED}" presName="FourConn_1-2" presStyleLbl="fgAccFollowNode1" presStyleIdx="0" presStyleCnt="3">
        <dgm:presLayoutVars>
          <dgm:bulletEnabled val="1"/>
        </dgm:presLayoutVars>
      </dgm:prSet>
      <dgm:spPr/>
    </dgm:pt>
    <dgm:pt modelId="{9A43D823-831B-4BC9-88CB-D8BEB60DF7C6}" type="pres">
      <dgm:prSet presAssocID="{3FDAFAE3-8712-44D3-B4D3-D5F63BFAB6ED}" presName="FourConn_2-3" presStyleLbl="fgAccFollowNode1" presStyleIdx="1" presStyleCnt="3">
        <dgm:presLayoutVars>
          <dgm:bulletEnabled val="1"/>
        </dgm:presLayoutVars>
      </dgm:prSet>
      <dgm:spPr/>
    </dgm:pt>
    <dgm:pt modelId="{994FA9DF-CB93-4918-A549-7ADA81284122}" type="pres">
      <dgm:prSet presAssocID="{3FDAFAE3-8712-44D3-B4D3-D5F63BFAB6ED}" presName="FourConn_3-4" presStyleLbl="fgAccFollowNode1" presStyleIdx="2" presStyleCnt="3">
        <dgm:presLayoutVars>
          <dgm:bulletEnabled val="1"/>
        </dgm:presLayoutVars>
      </dgm:prSet>
      <dgm:spPr/>
    </dgm:pt>
    <dgm:pt modelId="{A1EAD502-0806-4616-8730-F769D388F44E}" type="pres">
      <dgm:prSet presAssocID="{3FDAFAE3-8712-44D3-B4D3-D5F63BFAB6ED}" presName="FourNodes_1_text" presStyleLbl="node1" presStyleIdx="3" presStyleCnt="4">
        <dgm:presLayoutVars>
          <dgm:bulletEnabled val="1"/>
        </dgm:presLayoutVars>
      </dgm:prSet>
      <dgm:spPr/>
    </dgm:pt>
    <dgm:pt modelId="{2319901D-B755-480D-83F3-3E9CBE404C9F}" type="pres">
      <dgm:prSet presAssocID="{3FDAFAE3-8712-44D3-B4D3-D5F63BFAB6ED}" presName="FourNodes_2_text" presStyleLbl="node1" presStyleIdx="3" presStyleCnt="4">
        <dgm:presLayoutVars>
          <dgm:bulletEnabled val="1"/>
        </dgm:presLayoutVars>
      </dgm:prSet>
      <dgm:spPr/>
    </dgm:pt>
    <dgm:pt modelId="{B4C3AC0F-A38E-48B9-990A-8F04CE4A8691}" type="pres">
      <dgm:prSet presAssocID="{3FDAFAE3-8712-44D3-B4D3-D5F63BFAB6ED}" presName="FourNodes_3_text" presStyleLbl="node1" presStyleIdx="3" presStyleCnt="4">
        <dgm:presLayoutVars>
          <dgm:bulletEnabled val="1"/>
        </dgm:presLayoutVars>
      </dgm:prSet>
      <dgm:spPr/>
    </dgm:pt>
    <dgm:pt modelId="{550367F7-13C8-4F49-9C2F-1FC09075A6F9}" type="pres">
      <dgm:prSet presAssocID="{3FDAFAE3-8712-44D3-B4D3-D5F63BFAB6E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9CCB608-CB64-4880-9752-76D5E2F1E798}" type="presOf" srcId="{20F912E6-0D3A-4248-896B-2D028968F908}" destId="{9A43D823-831B-4BC9-88CB-D8BEB60DF7C6}" srcOrd="0" destOrd="0" presId="urn:microsoft.com/office/officeart/2005/8/layout/vProcess5"/>
    <dgm:cxn modelId="{ACCC860C-EBA7-4C68-8EBC-CB680FCADE3E}" type="presOf" srcId="{5BBAE079-DA0D-449E-8D7B-4794FC9D5102}" destId="{994FA9DF-CB93-4918-A549-7ADA81284122}" srcOrd="0" destOrd="0" presId="urn:microsoft.com/office/officeart/2005/8/layout/vProcess5"/>
    <dgm:cxn modelId="{18821935-8C57-4254-821B-08E46633A024}" type="presOf" srcId="{8698A8AA-6A1B-4A00-9F85-0EAFE2D2E007}" destId="{A1EAD502-0806-4616-8730-F769D388F44E}" srcOrd="1" destOrd="0" presId="urn:microsoft.com/office/officeart/2005/8/layout/vProcess5"/>
    <dgm:cxn modelId="{ADC7773D-1F10-4571-9803-B047EAC9CBE8}" srcId="{3FDAFAE3-8712-44D3-B4D3-D5F63BFAB6ED}" destId="{D53E3BC4-D95A-44B3-92D7-0CF6D7378F10}" srcOrd="3" destOrd="0" parTransId="{94F55BD1-A5C4-40C0-98EA-B4198FBD429C}" sibTransId="{7F3600FA-FDC2-4D4D-A744-C34D8C2430AC}"/>
    <dgm:cxn modelId="{56FAE362-7B6B-4C63-A4E2-9CCD01AA7E76}" type="presOf" srcId="{D53E3BC4-D95A-44B3-92D7-0CF6D7378F10}" destId="{AA57FF46-C5C3-4B0C-94E7-4B14CC1E754D}" srcOrd="0" destOrd="0" presId="urn:microsoft.com/office/officeart/2005/8/layout/vProcess5"/>
    <dgm:cxn modelId="{B1541B52-81FD-4EAA-9021-80B0E5073C9E}" type="presOf" srcId="{92C82C6B-2016-449E-920E-C1F4A4B07C64}" destId="{3C5752C9-1668-4F72-9EAF-6C695D69AD20}" srcOrd="0" destOrd="0" presId="urn:microsoft.com/office/officeart/2005/8/layout/vProcess5"/>
    <dgm:cxn modelId="{B723F17C-842B-489C-BF21-6965FEB66DC5}" srcId="{3FDAFAE3-8712-44D3-B4D3-D5F63BFAB6ED}" destId="{B22ED32E-6F6E-4A66-941B-939204EDF3A6}" srcOrd="1" destOrd="0" parTransId="{CDF7B7AE-D6F6-4882-983C-9D89B5BCE92E}" sibTransId="{20F912E6-0D3A-4248-896B-2D028968F908}"/>
    <dgm:cxn modelId="{BA4BEF8C-287A-45DC-AA6D-DA0CA2FDAE26}" type="presOf" srcId="{D53E3BC4-D95A-44B3-92D7-0CF6D7378F10}" destId="{550367F7-13C8-4F49-9C2F-1FC09075A6F9}" srcOrd="1" destOrd="0" presId="urn:microsoft.com/office/officeart/2005/8/layout/vProcess5"/>
    <dgm:cxn modelId="{70CEDB8E-5699-4090-9B27-9F35762EE0A6}" type="presOf" srcId="{B22ED32E-6F6E-4A66-941B-939204EDF3A6}" destId="{CAC6F2C2-D17B-48C1-BABF-0A8F0F56FEF6}" srcOrd="0" destOrd="0" presId="urn:microsoft.com/office/officeart/2005/8/layout/vProcess5"/>
    <dgm:cxn modelId="{64311A9D-4786-48C5-819C-3591F7A46671}" srcId="{3FDAFAE3-8712-44D3-B4D3-D5F63BFAB6ED}" destId="{92C82C6B-2016-449E-920E-C1F4A4B07C64}" srcOrd="2" destOrd="0" parTransId="{CF97F5E9-41DB-4E53-9E43-212FA304DB90}" sibTransId="{5BBAE079-DA0D-449E-8D7B-4794FC9D5102}"/>
    <dgm:cxn modelId="{A8C686A3-8E01-4EE7-AE24-D45642DD0D06}" srcId="{3FDAFAE3-8712-44D3-B4D3-D5F63BFAB6ED}" destId="{8698A8AA-6A1B-4A00-9F85-0EAFE2D2E007}" srcOrd="0" destOrd="0" parTransId="{730CAE0C-0EB6-40A1-AF8F-68051A5A92EC}" sibTransId="{8824BFF8-A1A5-4E15-B7F5-86A3BCFBD5F3}"/>
    <dgm:cxn modelId="{981990C6-ED52-45FE-A759-C42CD2F930ED}" type="presOf" srcId="{8824BFF8-A1A5-4E15-B7F5-86A3BCFBD5F3}" destId="{70793146-663B-4568-B7C5-D4DCCB44A23B}" srcOrd="0" destOrd="0" presId="urn:microsoft.com/office/officeart/2005/8/layout/vProcess5"/>
    <dgm:cxn modelId="{3F8666C8-98D3-40CA-9B21-C38AE07D5F91}" type="presOf" srcId="{B22ED32E-6F6E-4A66-941B-939204EDF3A6}" destId="{2319901D-B755-480D-83F3-3E9CBE404C9F}" srcOrd="1" destOrd="0" presId="urn:microsoft.com/office/officeart/2005/8/layout/vProcess5"/>
    <dgm:cxn modelId="{F1B059C8-41AB-4555-B38E-CDDA5082533D}" type="presOf" srcId="{3FDAFAE3-8712-44D3-B4D3-D5F63BFAB6ED}" destId="{F1005A29-B8E8-46CB-ABCB-DF3A1AD836CB}" srcOrd="0" destOrd="0" presId="urn:microsoft.com/office/officeart/2005/8/layout/vProcess5"/>
    <dgm:cxn modelId="{BE1800CF-FA31-468F-904C-617C1F7B01E6}" type="presOf" srcId="{92C82C6B-2016-449E-920E-C1F4A4B07C64}" destId="{B4C3AC0F-A38E-48B9-990A-8F04CE4A8691}" srcOrd="1" destOrd="0" presId="urn:microsoft.com/office/officeart/2005/8/layout/vProcess5"/>
    <dgm:cxn modelId="{256547E4-D7E1-43C0-8D52-F863E7DC5345}" type="presOf" srcId="{8698A8AA-6A1B-4A00-9F85-0EAFE2D2E007}" destId="{517959F1-F576-474E-83DE-B4868B0096D4}" srcOrd="0" destOrd="0" presId="urn:microsoft.com/office/officeart/2005/8/layout/vProcess5"/>
    <dgm:cxn modelId="{8899481F-0E7F-4DA0-84A5-817DF583A554}" type="presParOf" srcId="{F1005A29-B8E8-46CB-ABCB-DF3A1AD836CB}" destId="{7C544E10-C099-4ED2-AB95-CB6445564C36}" srcOrd="0" destOrd="0" presId="urn:microsoft.com/office/officeart/2005/8/layout/vProcess5"/>
    <dgm:cxn modelId="{A89422D6-C005-4B2B-9F58-8F8F1EBC89F1}" type="presParOf" srcId="{F1005A29-B8E8-46CB-ABCB-DF3A1AD836CB}" destId="{517959F1-F576-474E-83DE-B4868B0096D4}" srcOrd="1" destOrd="0" presId="urn:microsoft.com/office/officeart/2005/8/layout/vProcess5"/>
    <dgm:cxn modelId="{94CBF9B8-70F1-4445-934E-E891DC2AAA4A}" type="presParOf" srcId="{F1005A29-B8E8-46CB-ABCB-DF3A1AD836CB}" destId="{CAC6F2C2-D17B-48C1-BABF-0A8F0F56FEF6}" srcOrd="2" destOrd="0" presId="urn:microsoft.com/office/officeart/2005/8/layout/vProcess5"/>
    <dgm:cxn modelId="{3DA3CD21-00F2-4C97-8DBF-31B5C8CD2065}" type="presParOf" srcId="{F1005A29-B8E8-46CB-ABCB-DF3A1AD836CB}" destId="{3C5752C9-1668-4F72-9EAF-6C695D69AD20}" srcOrd="3" destOrd="0" presId="urn:microsoft.com/office/officeart/2005/8/layout/vProcess5"/>
    <dgm:cxn modelId="{0D03E5DC-335C-4E21-9FA6-B13C4D332554}" type="presParOf" srcId="{F1005A29-B8E8-46CB-ABCB-DF3A1AD836CB}" destId="{AA57FF46-C5C3-4B0C-94E7-4B14CC1E754D}" srcOrd="4" destOrd="0" presId="urn:microsoft.com/office/officeart/2005/8/layout/vProcess5"/>
    <dgm:cxn modelId="{F64D4138-0950-450B-9DA3-053537686407}" type="presParOf" srcId="{F1005A29-B8E8-46CB-ABCB-DF3A1AD836CB}" destId="{70793146-663B-4568-B7C5-D4DCCB44A23B}" srcOrd="5" destOrd="0" presId="urn:microsoft.com/office/officeart/2005/8/layout/vProcess5"/>
    <dgm:cxn modelId="{BDE4F79D-C52D-4FE3-A570-FFAF50687754}" type="presParOf" srcId="{F1005A29-B8E8-46CB-ABCB-DF3A1AD836CB}" destId="{9A43D823-831B-4BC9-88CB-D8BEB60DF7C6}" srcOrd="6" destOrd="0" presId="urn:microsoft.com/office/officeart/2005/8/layout/vProcess5"/>
    <dgm:cxn modelId="{9092C98D-95ED-4CD0-AE49-87C4235FCE42}" type="presParOf" srcId="{F1005A29-B8E8-46CB-ABCB-DF3A1AD836CB}" destId="{994FA9DF-CB93-4918-A549-7ADA81284122}" srcOrd="7" destOrd="0" presId="urn:microsoft.com/office/officeart/2005/8/layout/vProcess5"/>
    <dgm:cxn modelId="{00600116-13AF-4EA2-8748-923D35DD9027}" type="presParOf" srcId="{F1005A29-B8E8-46CB-ABCB-DF3A1AD836CB}" destId="{A1EAD502-0806-4616-8730-F769D388F44E}" srcOrd="8" destOrd="0" presId="urn:microsoft.com/office/officeart/2005/8/layout/vProcess5"/>
    <dgm:cxn modelId="{74939D74-E9CF-452A-96F6-F52FA5279E7E}" type="presParOf" srcId="{F1005A29-B8E8-46CB-ABCB-DF3A1AD836CB}" destId="{2319901D-B755-480D-83F3-3E9CBE404C9F}" srcOrd="9" destOrd="0" presId="urn:microsoft.com/office/officeart/2005/8/layout/vProcess5"/>
    <dgm:cxn modelId="{0254557D-E686-4EF3-88C0-7885ABEA1576}" type="presParOf" srcId="{F1005A29-B8E8-46CB-ABCB-DF3A1AD836CB}" destId="{B4C3AC0F-A38E-48B9-990A-8F04CE4A8691}" srcOrd="10" destOrd="0" presId="urn:microsoft.com/office/officeart/2005/8/layout/vProcess5"/>
    <dgm:cxn modelId="{C0D33C7E-8CEB-491C-8EAC-EBE81020EF42}" type="presParOf" srcId="{F1005A29-B8E8-46CB-ABCB-DF3A1AD836CB}" destId="{550367F7-13C8-4F49-9C2F-1FC09075A6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7A05-8BF2-4AAA-821A-6D7B15AB9429}">
      <dsp:nvSpPr>
        <dsp:cNvPr id="0" name=""/>
        <dsp:cNvSpPr/>
      </dsp:nvSpPr>
      <dsp:spPr>
        <a:xfrm>
          <a:off x="0" y="368827"/>
          <a:ext cx="10058399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Physics			Chemistry         	Biology		Agricultural Science</a:t>
          </a:r>
          <a:endParaRPr lang="en-US" sz="2300" kern="1200"/>
        </a:p>
      </dsp:txBody>
      <dsp:txXfrm>
        <a:off x="26930" y="395757"/>
        <a:ext cx="10004539" cy="497795"/>
      </dsp:txXfrm>
    </dsp:sp>
    <dsp:sp modelId="{1AD98CEA-616D-42D3-94C8-14C902D51AE5}">
      <dsp:nvSpPr>
        <dsp:cNvPr id="0" name=""/>
        <dsp:cNvSpPr/>
      </dsp:nvSpPr>
      <dsp:spPr>
        <a:xfrm>
          <a:off x="0" y="986722"/>
          <a:ext cx="10058399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Accounting		Business	Economics	LCVP</a:t>
          </a:r>
          <a:endParaRPr lang="en-US" sz="2300" kern="1200"/>
        </a:p>
      </dsp:txBody>
      <dsp:txXfrm>
        <a:off x="26930" y="1013652"/>
        <a:ext cx="10004539" cy="497795"/>
      </dsp:txXfrm>
    </dsp:sp>
    <dsp:sp modelId="{F9D3BA4B-1F5D-48B8-8604-D51C69848178}">
      <dsp:nvSpPr>
        <dsp:cNvPr id="0" name=""/>
        <dsp:cNvSpPr/>
      </dsp:nvSpPr>
      <dsp:spPr>
        <a:xfrm>
          <a:off x="0" y="1604617"/>
          <a:ext cx="10058399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Geography		History		Music		Politics &amp; Society</a:t>
          </a:r>
          <a:endParaRPr lang="en-US" sz="2300" kern="1200"/>
        </a:p>
      </dsp:txBody>
      <dsp:txXfrm>
        <a:off x="26930" y="1631547"/>
        <a:ext cx="10004539" cy="497795"/>
      </dsp:txXfrm>
    </dsp:sp>
    <dsp:sp modelId="{2F4F6D36-65B5-4B95-85E8-C3CE76A9102F}">
      <dsp:nvSpPr>
        <dsp:cNvPr id="0" name=""/>
        <dsp:cNvSpPr/>
      </dsp:nvSpPr>
      <dsp:spPr>
        <a:xfrm>
          <a:off x="0" y="2222513"/>
          <a:ext cx="10058399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Const. Studies		DCG		Art		Home Economics</a:t>
          </a:r>
          <a:endParaRPr lang="en-US" sz="2300" kern="1200"/>
        </a:p>
      </dsp:txBody>
      <dsp:txXfrm>
        <a:off x="26930" y="2249443"/>
        <a:ext cx="10004539" cy="497795"/>
      </dsp:txXfrm>
    </dsp:sp>
    <dsp:sp modelId="{083AA166-8FF7-4BD4-BACF-1013C4902D3D}">
      <dsp:nvSpPr>
        <dsp:cNvPr id="0" name=""/>
        <dsp:cNvSpPr/>
      </dsp:nvSpPr>
      <dsp:spPr>
        <a:xfrm>
          <a:off x="0" y="2840408"/>
          <a:ext cx="10058399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PE (New LC)		*Applied Maths</a:t>
          </a:r>
          <a:endParaRPr lang="en-US" sz="2300" kern="1200"/>
        </a:p>
      </dsp:txBody>
      <dsp:txXfrm>
        <a:off x="26930" y="2867338"/>
        <a:ext cx="10004539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959F1-F576-474E-83DE-B4868B0096D4}">
      <dsp:nvSpPr>
        <dsp:cNvPr id="0" name=""/>
        <dsp:cNvSpPr/>
      </dsp:nvSpPr>
      <dsp:spPr>
        <a:xfrm>
          <a:off x="0" y="0"/>
          <a:ext cx="5260825" cy="7615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Step1 – by 15</a:t>
          </a:r>
          <a:r>
            <a:rPr lang="en-GB" sz="1500" kern="1200" baseline="30000"/>
            <a:t>th</a:t>
          </a:r>
          <a:r>
            <a:rPr lang="en-GB" sz="1500" kern="1200"/>
            <a:t> March</a:t>
          </a:r>
          <a:endParaRPr lang="en-US" sz="1500" kern="1200"/>
        </a:p>
      </dsp:txBody>
      <dsp:txXfrm>
        <a:off x="22305" y="22305"/>
        <a:ext cx="4374686" cy="716954"/>
      </dsp:txXfrm>
    </dsp:sp>
    <dsp:sp modelId="{CAC6F2C2-D17B-48C1-BABF-0A8F0F56FEF6}">
      <dsp:nvSpPr>
        <dsp:cNvPr id="0" name=""/>
        <dsp:cNvSpPr/>
      </dsp:nvSpPr>
      <dsp:spPr>
        <a:xfrm>
          <a:off x="440594" y="900030"/>
          <a:ext cx="5260825" cy="7615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TY students complete &amp; return their Subject Preference Form (indicating 6 option subjects)</a:t>
          </a:r>
          <a:endParaRPr lang="en-US" sz="1500" kern="1200"/>
        </a:p>
      </dsp:txBody>
      <dsp:txXfrm>
        <a:off x="462899" y="922335"/>
        <a:ext cx="4280604" cy="716954"/>
      </dsp:txXfrm>
    </dsp:sp>
    <dsp:sp modelId="{3C5752C9-1668-4F72-9EAF-6C695D69AD20}">
      <dsp:nvSpPr>
        <dsp:cNvPr id="0" name=""/>
        <dsp:cNvSpPr/>
      </dsp:nvSpPr>
      <dsp:spPr>
        <a:xfrm>
          <a:off x="874612" y="1800061"/>
          <a:ext cx="5260825" cy="7615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information provided by each student is entered into our timetabling software programme</a:t>
          </a:r>
          <a:endParaRPr lang="en-US" sz="1500" kern="1200"/>
        </a:p>
      </dsp:txBody>
      <dsp:txXfrm>
        <a:off x="896917" y="1822366"/>
        <a:ext cx="4287180" cy="716954"/>
      </dsp:txXfrm>
    </dsp:sp>
    <dsp:sp modelId="{AA57FF46-C5C3-4B0C-94E7-4B14CC1E754D}">
      <dsp:nvSpPr>
        <dsp:cNvPr id="0" name=""/>
        <dsp:cNvSpPr/>
      </dsp:nvSpPr>
      <dsp:spPr>
        <a:xfrm>
          <a:off x="1315206" y="2700092"/>
          <a:ext cx="5260825" cy="7615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This generates the Subject Groups/Backings for 5</a:t>
          </a:r>
          <a:r>
            <a:rPr lang="en-GB" sz="1500" kern="1200" baseline="30000"/>
            <a:t>th</a:t>
          </a:r>
          <a:r>
            <a:rPr lang="en-GB" sz="1500" kern="1200"/>
            <a:t> Year 2021</a:t>
          </a:r>
          <a:endParaRPr lang="en-US" sz="1500" kern="1200"/>
        </a:p>
      </dsp:txBody>
      <dsp:txXfrm>
        <a:off x="1337511" y="2722397"/>
        <a:ext cx="4280604" cy="716954"/>
      </dsp:txXfrm>
    </dsp:sp>
    <dsp:sp modelId="{70793146-663B-4568-B7C5-D4DCCB44A23B}">
      <dsp:nvSpPr>
        <dsp:cNvPr id="0" name=""/>
        <dsp:cNvSpPr/>
      </dsp:nvSpPr>
      <dsp:spPr>
        <a:xfrm>
          <a:off x="4765808" y="583289"/>
          <a:ext cx="495016" cy="49501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877187" y="583289"/>
        <a:ext cx="272258" cy="372500"/>
      </dsp:txXfrm>
    </dsp:sp>
    <dsp:sp modelId="{9A43D823-831B-4BC9-88CB-D8BEB60DF7C6}">
      <dsp:nvSpPr>
        <dsp:cNvPr id="0" name=""/>
        <dsp:cNvSpPr/>
      </dsp:nvSpPr>
      <dsp:spPr>
        <a:xfrm>
          <a:off x="5206402" y="1483320"/>
          <a:ext cx="495016" cy="49501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17781" y="1483320"/>
        <a:ext cx="272258" cy="372500"/>
      </dsp:txXfrm>
    </dsp:sp>
    <dsp:sp modelId="{994FA9DF-CB93-4918-A549-7ADA81284122}">
      <dsp:nvSpPr>
        <dsp:cNvPr id="0" name=""/>
        <dsp:cNvSpPr/>
      </dsp:nvSpPr>
      <dsp:spPr>
        <a:xfrm>
          <a:off x="5640420" y="2383350"/>
          <a:ext cx="495016" cy="49501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751799" y="2383350"/>
        <a:ext cx="272258" cy="3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9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7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0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4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3/9/2021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3/9/2021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9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3/9/2021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2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81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udyclix.ie/" TargetMode="External"/><Relationship Id="rId3" Type="http://schemas.openxmlformats.org/officeDocument/2006/relationships/hyperlink" Target="https://www.qualifax.ie/" TargetMode="External"/><Relationship Id="rId7" Type="http://schemas.openxmlformats.org/officeDocument/2006/relationships/hyperlink" Target="https://www.examinations.i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ireland.org/companies/unibrowse" TargetMode="External"/><Relationship Id="rId5" Type="http://schemas.openxmlformats.org/officeDocument/2006/relationships/hyperlink" Target="https://www.cao.ie/" TargetMode="External"/><Relationship Id="rId10" Type="http://schemas.openxmlformats.org/officeDocument/2006/relationships/hyperlink" Target="https://accesscollege.ie/" TargetMode="External"/><Relationship Id="rId4" Type="http://schemas.openxmlformats.org/officeDocument/2006/relationships/hyperlink" Target="https://careersportal.ie/" TargetMode="External"/><Relationship Id="rId9" Type="http://schemas.openxmlformats.org/officeDocument/2006/relationships/hyperlink" Target="https://www.625points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artfutures.ie/" TargetMode="External"/><Relationship Id="rId3" Type="http://schemas.openxmlformats.org/officeDocument/2006/relationships/hyperlink" Target="https://www.eunicas.ie/" TargetMode="External"/><Relationship Id="rId7" Type="http://schemas.openxmlformats.org/officeDocument/2006/relationships/hyperlink" Target="https://www.garda.ie/en/" TargetMode="External"/><Relationship Id="rId2" Type="http://schemas.openxmlformats.org/officeDocument/2006/relationships/hyperlink" Target="https://www.uca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litary.ie/en/#1" TargetMode="External"/><Relationship Id="rId5" Type="http://schemas.openxmlformats.org/officeDocument/2006/relationships/hyperlink" Target="https://apprenticeship.ie/" TargetMode="External"/><Relationship Id="rId4" Type="http://schemas.openxmlformats.org/officeDocument/2006/relationships/hyperlink" Target="https://www.collegeboard.org/" TargetMode="Externa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reersportal.ie/careerguidance/office.php?school_id=528" TargetMode="External"/><Relationship Id="rId4" Type="http://schemas.openxmlformats.org/officeDocument/2006/relationships/hyperlink" Target="mailto:A.Norton98@dgs.i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91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2EDD5-0108-4B3B-B9F4-BE549A0CB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en-GB" sz="6000"/>
              <a:t>5</a:t>
            </a:r>
            <a:r>
              <a:rPr lang="en-GB" sz="6000" baseline="30000"/>
              <a:t>th</a:t>
            </a:r>
            <a:r>
              <a:rPr lang="en-GB" sz="6000"/>
              <a:t> Year Subject Choice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4B963-31C8-4BC2-8429-DA59F9264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576520"/>
            <a:ext cx="9622971" cy="69131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GB" sz="1300">
                <a:solidFill>
                  <a:schemeClr val="tx1">
                    <a:lumMod val="85000"/>
                    <a:lumOff val="15000"/>
                  </a:schemeClr>
                </a:solidFill>
              </a:rPr>
              <a:t>DGS Guidance &amp; Counselling Service </a:t>
            </a:r>
          </a:p>
          <a:p>
            <a:pPr algn="ctr">
              <a:lnSpc>
                <a:spcPct val="110000"/>
              </a:lnSpc>
            </a:pPr>
            <a:r>
              <a:rPr lang="en-GB" sz="130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en-GB" sz="1300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GB" sz="1300">
                <a:solidFill>
                  <a:schemeClr val="tx1">
                    <a:lumMod val="85000"/>
                    <a:lumOff val="15000"/>
                  </a:schemeClr>
                </a:solidFill>
              </a:rPr>
              <a:t> March 2021</a:t>
            </a:r>
          </a:p>
        </p:txBody>
      </p:sp>
      <p:pic>
        <p:nvPicPr>
          <p:cNvPr id="1026" name="Picture 2" descr="DGS Logo - Dundalk Grammar School">
            <a:extLst>
              <a:ext uri="{FF2B5EF4-FFF2-40B4-BE49-F238E27FC236}">
                <a16:creationId xmlns:a16="http://schemas.microsoft.com/office/drawing/2014/main" id="{1F9F1944-FC83-496A-A5F5-8BEAA4346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4811"/>
          <a:stretch/>
        </p:blipFill>
        <p:spPr bwMode="auto">
          <a:xfrm>
            <a:off x="4442907" y="771100"/>
            <a:ext cx="3293521" cy="275002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48" name="Straight Connector 192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9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3C7254-F297-458F-AFE4-EEBEDFE9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2994815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Sample Subject Choice Form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192444F-F039-4EB3-97A4-9889E73EA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9" r="14467" b="1"/>
          <a:stretch/>
        </p:blipFill>
        <p:spPr>
          <a:xfrm>
            <a:off x="5717529" y="6086"/>
            <a:ext cx="4680083" cy="68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36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6ADD8-BCBB-4043-B505-4C67DBD4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Complementary Subjects</a:t>
            </a:r>
          </a:p>
        </p:txBody>
      </p:sp>
      <p:pic>
        <p:nvPicPr>
          <p:cNvPr id="8194" name="Picture 2" descr="Beyond the school gates Selina Nwulu">
            <a:extLst>
              <a:ext uri="{FF2B5EF4-FFF2-40B4-BE49-F238E27FC236}">
                <a16:creationId xmlns:a16="http://schemas.microsoft.com/office/drawing/2014/main" id="{3D529980-4C99-489A-A844-28F850B7F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r="-1" b="-1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97" name="Straight Connector 7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33BE-0457-4216-908C-9E58E666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pPr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Home Economics- Biology-Ag Science-Business-Politics &amp; Society- Physical Education</a:t>
            </a:r>
          </a:p>
          <a:p>
            <a:pPr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Biology, Ag Science, Geography</a:t>
            </a:r>
          </a:p>
          <a:p>
            <a:pPr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Business, LCVP, Politics &amp; Society, Home Economics, Economics</a:t>
            </a:r>
          </a:p>
          <a:p>
            <a:pPr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Politics &amp; Society: Business, Economics, History, Geography, LCVP, Home Economics</a:t>
            </a:r>
          </a:p>
          <a:p>
            <a:pPr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Physics &amp; Applied Maths</a:t>
            </a:r>
            <a:endParaRPr lang="en-GB" b="0" i="0" u="none" strike="noStrike">
              <a:solidFill>
                <a:srgbClr val="FFFFFF"/>
              </a:solidFill>
              <a:effectLst/>
              <a:latin typeface="Noto Sans Symbols"/>
            </a:endParaRPr>
          </a:p>
          <a:p>
            <a:pPr>
              <a:lnSpc>
                <a:spcPct val="110000"/>
              </a:lnSpc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7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igh School: Academic Coursework - Architecture Careers Guide">
            <a:extLst>
              <a:ext uri="{FF2B5EF4-FFF2-40B4-BE49-F238E27FC236}">
                <a16:creationId xmlns:a16="http://schemas.microsoft.com/office/drawing/2014/main" id="{EE2E151E-547C-4392-84EB-62B8AB54D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0" b="14120"/>
          <a:stretch/>
        </p:blipFill>
        <p:spPr bwMode="auto">
          <a:xfrm>
            <a:off x="-2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96A470-2214-45C0-B4D5-11A69E9D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Subjects with Coursework Elements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8A69-BFC9-4D5C-83B3-130797C5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58" y="2108201"/>
            <a:ext cx="10058400" cy="37608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500"/>
              <a:t>Assessments take place prior to sitting the Written Exam in June 2023</a:t>
            </a:r>
          </a:p>
          <a:p>
            <a:pPr>
              <a:lnSpc>
                <a:spcPct val="110000"/>
              </a:lnSpc>
            </a:pPr>
            <a:endParaRPr lang="en-GB" sz="1500"/>
          </a:p>
          <a:p>
            <a:pPr marL="0" indent="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 b="0" i="0" u="none" strike="noStrike">
                <a:effectLst/>
                <a:latin typeface="Corbel" panose="020B0503020204020204" pitchFamily="34" charset="0"/>
              </a:rPr>
              <a:t>Art (62.5%)					                       Geography (20%)</a:t>
            </a:r>
          </a:p>
          <a:p>
            <a:pPr marL="0" indent="0"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IE" sz="1500" b="0" i="0" u="none" strike="noStrike">
                <a:effectLst/>
                <a:latin typeface="Corbel" panose="020B0503020204020204" pitchFamily="34" charset="0"/>
              </a:rPr>
              <a:t>LCVP (60%) 					History (20%)</a:t>
            </a:r>
          </a:p>
          <a:p>
            <a:pPr marL="0" indent="0"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IE" sz="1500" b="0" i="0" u="none" strike="noStrike">
                <a:effectLst/>
                <a:latin typeface="Corbel" panose="020B0503020204020204" pitchFamily="34" charset="0"/>
              </a:rPr>
              <a:t>Music (50%)					Politics &amp; Society (20%)</a:t>
            </a:r>
          </a:p>
          <a:p>
            <a:pPr marL="0" indent="0"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IE" sz="1500" b="0" i="0" u="none" strike="noStrike">
                <a:effectLst/>
                <a:latin typeface="Corbel" panose="020B0503020204020204" pitchFamily="34" charset="0"/>
              </a:rPr>
              <a:t>Construction (50%)					Economics (20%)</a:t>
            </a:r>
          </a:p>
          <a:p>
            <a:pPr marL="0" indent="0"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IE" sz="1500" b="0" i="0" u="none" strike="noStrike">
                <a:effectLst/>
                <a:latin typeface="Corbel" panose="020B0503020204020204" pitchFamily="34" charset="0"/>
              </a:rPr>
              <a:t>Design &amp; Communication Graphics (40%)		                        Home Economics (20%)</a:t>
            </a:r>
          </a:p>
          <a:p>
            <a:pPr marL="0" indent="0"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IE" sz="1500" b="0" i="0" u="none" strike="noStrike">
                <a:effectLst/>
                <a:latin typeface="Corbel" panose="020B0503020204020204" pitchFamily="34" charset="0"/>
              </a:rPr>
              <a:t>Ag Science (25%)</a:t>
            </a:r>
          </a:p>
          <a:p>
            <a:pPr marL="0" indent="0" rtl="0" fontAlgn="base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IE" sz="1500">
                <a:latin typeface="Corbel" panose="020B0503020204020204" pitchFamily="34" charset="0"/>
              </a:rPr>
              <a:t>PE (50%)</a:t>
            </a:r>
            <a:endParaRPr lang="en-IE" sz="1500" b="0" i="0" u="none" strike="noStrike">
              <a:effectLst/>
              <a:latin typeface="Corbel" panose="020B0503020204020204" pitchFamily="34" charset="0"/>
            </a:endParaRPr>
          </a:p>
          <a:p>
            <a:pPr>
              <a:lnSpc>
                <a:spcPct val="110000"/>
              </a:lnSpc>
            </a:pPr>
            <a:endParaRPr lang="en-GB" sz="15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12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72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NFQ">
            <a:extLst>
              <a:ext uri="{FF2B5EF4-FFF2-40B4-BE49-F238E27FC236}">
                <a16:creationId xmlns:a16="http://schemas.microsoft.com/office/drawing/2014/main" id="{008B753A-F9BE-475C-B335-BF25CCB0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633" y="643538"/>
            <a:ext cx="7149833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74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3A5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64349-48AF-4199-AD9D-F7111C0B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en-GB" sz="3700">
                <a:solidFill>
                  <a:srgbClr val="FFFFFF"/>
                </a:solidFill>
              </a:rPr>
              <a:t>The National Framework of Qualifications</a:t>
            </a:r>
          </a:p>
        </p:txBody>
      </p:sp>
      <p:cxnSp>
        <p:nvCxnSpPr>
          <p:cNvPr id="11274" name="Straight Connector 76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F5A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Content Placeholder 11269">
            <a:extLst>
              <a:ext uri="{FF2B5EF4-FFF2-40B4-BE49-F238E27FC236}">
                <a16:creationId xmlns:a16="http://schemas.microsoft.com/office/drawing/2014/main" id="{ABF1C7FF-72E0-4AF6-8B45-089121F1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5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58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B008F-8E6D-43B8-BE45-ACE68778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College Entry Requirements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Content Placeholder 10245">
            <a:extLst>
              <a:ext uri="{FF2B5EF4-FFF2-40B4-BE49-F238E27FC236}">
                <a16:creationId xmlns:a16="http://schemas.microsoft.com/office/drawing/2014/main" id="{F1B44898-7F70-4D55-9C24-893FD90C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Leaving Cert Grading &amp; Points System (2017)</a:t>
            </a:r>
          </a:p>
        </p:txBody>
      </p:sp>
      <p:pic>
        <p:nvPicPr>
          <p:cNvPr id="10242" name="Picture 2" descr="How to understand the new points system">
            <a:extLst>
              <a:ext uri="{FF2B5EF4-FFF2-40B4-BE49-F238E27FC236}">
                <a16:creationId xmlns:a16="http://schemas.microsoft.com/office/drawing/2014/main" id="{D0E93DA4-31FB-424F-8CE8-0B5B8232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1160140"/>
            <a:ext cx="6798082" cy="45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3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7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OLLEGE OF EDUCATION 2020/2021 ACADEMIC YEAR ADMISSION -">
            <a:extLst>
              <a:ext uri="{FF2B5EF4-FFF2-40B4-BE49-F238E27FC236}">
                <a16:creationId xmlns:a16="http://schemas.microsoft.com/office/drawing/2014/main" id="{999A8FA2-1C60-4EA5-974D-494D3F7BD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350A11-F15F-4EB5-898F-976906D3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College Entry Requirements</a:t>
            </a:r>
          </a:p>
        </p:txBody>
      </p:sp>
      <p:cxnSp>
        <p:nvCxnSpPr>
          <p:cNvPr id="12298" name="Straight Connector 7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B03E-8E96-48B1-86F9-C55C0A3F6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r>
              <a:rPr lang="en-GB"/>
              <a:t>1. Meet the Minimum Entry Requirements for the Course</a:t>
            </a:r>
          </a:p>
          <a:p>
            <a:r>
              <a:rPr lang="en-GB"/>
              <a:t>    Level 8 (2 X H5 + 4 x O6/H7)</a:t>
            </a:r>
          </a:p>
          <a:p>
            <a:endParaRPr lang="en-GB"/>
          </a:p>
          <a:p>
            <a:r>
              <a:rPr lang="en-GB"/>
              <a:t>2. Meet the Subject Specific Course Requirements</a:t>
            </a:r>
          </a:p>
          <a:p>
            <a:r>
              <a:rPr lang="en-GB"/>
              <a:t>    Veterinary = Chemistry @ H5    Most Uni Engineering Programmes = Higher Maths @ H4</a:t>
            </a:r>
          </a:p>
          <a:p>
            <a:r>
              <a:rPr lang="en-GB"/>
              <a:t>3. Achieve the required points for the course</a:t>
            </a:r>
          </a:p>
          <a:p>
            <a:r>
              <a:rPr lang="en-GB"/>
              <a:t>    (Calculated on your 6 best grades in Leaving Cert 2023)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091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3AE7-1BFB-4B1C-A225-C3F8C3EA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Recent Trends in College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3111-3F24-4FD6-85A8-7805B1780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860" y="2565233"/>
            <a:ext cx="9989610" cy="3369173"/>
          </a:xfrm>
        </p:spPr>
        <p:txBody>
          <a:bodyPr>
            <a:normAutofit fontScale="85000" lnSpcReduction="10000"/>
          </a:bodyPr>
          <a:lstStyle/>
          <a:p>
            <a:r>
              <a:rPr lang="en-GB" b="1" u="sng"/>
              <a:t>DGS Class of 2020</a:t>
            </a:r>
          </a:p>
          <a:p>
            <a:r>
              <a:rPr lang="en-GB"/>
              <a:t>23% - Arts/Humanities </a:t>
            </a:r>
          </a:p>
          <a:p>
            <a:r>
              <a:rPr lang="en-GB"/>
              <a:t>21% - Science (including Health Sciences)</a:t>
            </a:r>
          </a:p>
          <a:p>
            <a:r>
              <a:rPr lang="en-GB"/>
              <a:t>19% - Business</a:t>
            </a:r>
          </a:p>
          <a:p>
            <a:r>
              <a:rPr lang="en-GB"/>
              <a:t>17% - Construction/Built Environment</a:t>
            </a:r>
          </a:p>
          <a:p>
            <a:r>
              <a:rPr lang="en-GB"/>
              <a:t>12% - Computing/IT</a:t>
            </a:r>
          </a:p>
          <a:p>
            <a:r>
              <a:rPr lang="en-GB"/>
              <a:t>  6% - Art &amp; Design</a:t>
            </a:r>
          </a:p>
          <a:p>
            <a:r>
              <a:rPr lang="en-GB"/>
              <a:t>  2% - Apprenticeships</a:t>
            </a:r>
          </a:p>
        </p:txBody>
      </p:sp>
      <p:pic>
        <p:nvPicPr>
          <p:cNvPr id="13314" name="Picture 2" descr="Doubt over school reopening for pupils with special needs amid angry teacher  backlash - Independent.ie">
            <a:extLst>
              <a:ext uri="{FF2B5EF4-FFF2-40B4-BE49-F238E27FC236}">
                <a16:creationId xmlns:a16="http://schemas.microsoft.com/office/drawing/2014/main" id="{D05C4D68-8292-45B9-88C1-C4D4796B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80" y="2030135"/>
            <a:ext cx="1538512" cy="13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Junior doctors agree new contract to end four-year dispute | Doctors | The  Guardian">
            <a:extLst>
              <a:ext uri="{FF2B5EF4-FFF2-40B4-BE49-F238E27FC236}">
                <a16:creationId xmlns:a16="http://schemas.microsoft.com/office/drawing/2014/main" id="{EFEC0EA5-006D-4211-83D7-63A46C7F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413" y="2030135"/>
            <a:ext cx="2006082" cy="15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E9EB85F-3048-4616-870E-1767D169D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01" y="3636926"/>
            <a:ext cx="1538512" cy="15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Business Guide for your Architect Firm in Ireland | GuestBlogging.Pro">
            <a:extLst>
              <a:ext uri="{FF2B5EF4-FFF2-40B4-BE49-F238E27FC236}">
                <a16:creationId xmlns:a16="http://schemas.microsoft.com/office/drawing/2014/main" id="{8F6CBA21-5B24-4501-BEC4-2AB9C67F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57" y="3893410"/>
            <a:ext cx="2006083" cy="16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Want one of the best paid entry-level jobs? Learn this 20-year-old  programming language | ZDNet">
            <a:extLst>
              <a:ext uri="{FF2B5EF4-FFF2-40B4-BE49-F238E27FC236}">
                <a16:creationId xmlns:a16="http://schemas.microsoft.com/office/drawing/2014/main" id="{3D23117B-9579-4627-B9B5-D9D5D9445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26" y="3334253"/>
            <a:ext cx="1619345" cy="11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8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7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052B1-3828-4F52-AAD1-A12EE86C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5D484E"/>
                </a:solidFill>
              </a:rPr>
              <a:t>College Application</a:t>
            </a:r>
          </a:p>
        </p:txBody>
      </p:sp>
      <p:pic>
        <p:nvPicPr>
          <p:cNvPr id="14344" name="Picture 8" descr="College Board Coronavirus (COVID-19) Updates">
            <a:extLst>
              <a:ext uri="{FF2B5EF4-FFF2-40B4-BE49-F238E27FC236}">
                <a16:creationId xmlns:a16="http://schemas.microsoft.com/office/drawing/2014/main" id="{543F9F17-0796-404F-A9E5-D57EFBFF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779237"/>
            <a:ext cx="3583439" cy="23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UCAS Deadline | Birkenhead Sixth Form College">
            <a:extLst>
              <a:ext uri="{FF2B5EF4-FFF2-40B4-BE49-F238E27FC236}">
                <a16:creationId xmlns:a16="http://schemas.microsoft.com/office/drawing/2014/main" id="{3D43DD0C-7B6C-4560-AB65-D940CAE7D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8639" y="988270"/>
            <a:ext cx="3583439" cy="19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7" name="Straight Connector 8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5961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 descr="Eunicas - European University Central Application Support Service">
            <a:extLst>
              <a:ext uri="{FF2B5EF4-FFF2-40B4-BE49-F238E27FC236}">
                <a16:creationId xmlns:a16="http://schemas.microsoft.com/office/drawing/2014/main" id="{D76C573E-40D6-4D60-93AD-2563A808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4207569"/>
            <a:ext cx="3583438" cy="13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entral Applications Office - Wikipedia">
            <a:extLst>
              <a:ext uri="{FF2B5EF4-FFF2-40B4-BE49-F238E27FC236}">
                <a16:creationId xmlns:a16="http://schemas.microsoft.com/office/drawing/2014/main" id="{3D5DAC3E-72D4-4FE2-8908-9E70C879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247" y="3566310"/>
            <a:ext cx="2648223" cy="26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Content Placeholder 14347">
            <a:extLst>
              <a:ext uri="{FF2B5EF4-FFF2-40B4-BE49-F238E27FC236}">
                <a16:creationId xmlns:a16="http://schemas.microsoft.com/office/drawing/2014/main" id="{CE7A674D-8F1B-4B1C-BF84-20E6D4C1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786" y="2790855"/>
            <a:ext cx="3084844" cy="3311766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14349" name="Rectangle 82">
            <a:extLst>
              <a:ext uri="{FF2B5EF4-FFF2-40B4-BE49-F238E27FC236}">
                <a16:creationId xmlns:a16="http://schemas.microsoft.com/office/drawing/2014/main" id="{7A3E0404-86A9-40FA-8DB8-302414EE2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17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135A8-E7CF-4070-8117-897A182D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Resources</a:t>
            </a:r>
          </a:p>
        </p:txBody>
      </p:sp>
      <p:pic>
        <p:nvPicPr>
          <p:cNvPr id="15362" name="Picture 2" descr="Resources Icon | Housing and Residential Life">
            <a:extLst>
              <a:ext uri="{FF2B5EF4-FFF2-40B4-BE49-F238E27FC236}">
                <a16:creationId xmlns:a16="http://schemas.microsoft.com/office/drawing/2014/main" id="{C1E3B5D9-025C-4B6A-93D2-D5DA9FD32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r="16750"/>
          <a:stretch/>
        </p:blipFill>
        <p:spPr bwMode="auto">
          <a:xfrm>
            <a:off x="20" y="10"/>
            <a:ext cx="45800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31401-9D05-4147-BBEF-AAF3B874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100">
                <a:solidFill>
                  <a:srgbClr val="FFFFFF"/>
                </a:solidFill>
                <a:hlinkClick r:id="rId3"/>
              </a:rPr>
              <a:t>https://www.qualifax.ie/</a:t>
            </a:r>
            <a:r>
              <a:rPr lang="en-GB" sz="1100">
                <a:solidFill>
                  <a:srgbClr val="FFFFFF"/>
                </a:solidFill>
              </a:rPr>
              <a:t> (database of all college courses in Ireland)</a:t>
            </a:r>
          </a:p>
          <a:p>
            <a:pPr>
              <a:lnSpc>
                <a:spcPct val="110000"/>
              </a:lnSpc>
            </a:pPr>
            <a:r>
              <a:rPr lang="en-GB" sz="1100">
                <a:solidFill>
                  <a:srgbClr val="FFFFFF"/>
                </a:solidFill>
                <a:hlinkClick r:id="rId4"/>
              </a:rPr>
              <a:t>https://careersportal.ie/</a:t>
            </a:r>
            <a:r>
              <a:rPr lang="en-GB" sz="1100">
                <a:solidFill>
                  <a:srgbClr val="FFFFFF"/>
                </a:solidFill>
              </a:rPr>
              <a:t> (college information/search tools for scholarships/occupation finder)</a:t>
            </a:r>
          </a:p>
          <a:p>
            <a:pPr>
              <a:lnSpc>
                <a:spcPct val="110000"/>
              </a:lnSpc>
            </a:pPr>
            <a:r>
              <a:rPr lang="en-GB" sz="1100">
                <a:solidFill>
                  <a:srgbClr val="FFFFFF"/>
                </a:solidFill>
                <a:hlinkClick r:id="rId5"/>
              </a:rPr>
              <a:t>https://www.cao.ie/</a:t>
            </a:r>
            <a:r>
              <a:rPr lang="en-GB" sz="1100">
                <a:solidFill>
                  <a:srgbClr val="FFFFFF"/>
                </a:solidFill>
              </a:rPr>
              <a:t> (Irish College Application System)</a:t>
            </a:r>
          </a:p>
          <a:p>
            <a:pPr>
              <a:lnSpc>
                <a:spcPct val="110000"/>
              </a:lnSpc>
            </a:pPr>
            <a:r>
              <a:rPr lang="en-GB" sz="1100">
                <a:solidFill>
                  <a:srgbClr val="FFFFFF"/>
                </a:solidFill>
                <a:hlinkClick r:id="rId6"/>
              </a:rPr>
              <a:t>https://www.techireland.org/companies/unibrowse</a:t>
            </a:r>
            <a:r>
              <a:rPr lang="en-GB" sz="1100">
                <a:solidFill>
                  <a:srgbClr val="FFFFFF"/>
                </a:solidFill>
              </a:rPr>
              <a:t> (course search facility for Irish Colleges)</a:t>
            </a:r>
          </a:p>
          <a:p>
            <a:pPr>
              <a:lnSpc>
                <a:spcPct val="110000"/>
              </a:lnSpc>
            </a:pPr>
            <a:r>
              <a:rPr lang="en-GB" sz="1100">
                <a:solidFill>
                  <a:srgbClr val="FFFFFF"/>
                </a:solidFill>
                <a:hlinkClick r:id="rId7"/>
              </a:rPr>
              <a:t>https://www.examinations.ie/</a:t>
            </a:r>
            <a:r>
              <a:rPr lang="en-GB" sz="1100">
                <a:solidFill>
                  <a:srgbClr val="FFFFFF"/>
                </a:solidFill>
              </a:rPr>
              <a:t> (past exam papers can be viewed across all LC subjects)</a:t>
            </a:r>
          </a:p>
          <a:p>
            <a:pPr>
              <a:lnSpc>
                <a:spcPct val="110000"/>
              </a:lnSpc>
            </a:pPr>
            <a:r>
              <a:rPr lang="en-GB" sz="1100">
                <a:solidFill>
                  <a:srgbClr val="FFFFFF"/>
                </a:solidFill>
                <a:hlinkClick r:id="rId8"/>
              </a:rPr>
              <a:t>https://www.studyclix.ie/</a:t>
            </a:r>
            <a:r>
              <a:rPr lang="en-GB" sz="1100">
                <a:solidFill>
                  <a:srgbClr val="FFFFFF"/>
                </a:solidFill>
              </a:rPr>
              <a:t> (excellent study resource for students)</a:t>
            </a:r>
          </a:p>
          <a:p>
            <a:pPr>
              <a:lnSpc>
                <a:spcPct val="110000"/>
              </a:lnSpc>
            </a:pPr>
            <a:r>
              <a:rPr lang="en-GB" sz="1100">
                <a:solidFill>
                  <a:srgbClr val="FFFFFF"/>
                </a:solidFill>
                <a:hlinkClick r:id="rId9"/>
              </a:rPr>
              <a:t>https://www.625points.com/</a:t>
            </a:r>
            <a:r>
              <a:rPr lang="en-GB" sz="1100">
                <a:solidFill>
                  <a:srgbClr val="FFFFFF"/>
                </a:solidFill>
              </a:rPr>
              <a:t> (study tips from students who achieved max points)</a:t>
            </a:r>
          </a:p>
          <a:p>
            <a:pPr>
              <a:lnSpc>
                <a:spcPct val="110000"/>
              </a:lnSpc>
            </a:pPr>
            <a:r>
              <a:rPr lang="en-GB" sz="1100">
                <a:solidFill>
                  <a:srgbClr val="FFFFFF"/>
                </a:solidFill>
                <a:hlinkClick r:id="rId10"/>
              </a:rPr>
              <a:t>https://accesscollege.ie/</a:t>
            </a:r>
            <a:r>
              <a:rPr lang="en-GB" sz="1100">
                <a:solidFill>
                  <a:srgbClr val="FFFFFF"/>
                </a:solidFill>
              </a:rPr>
              <a:t> (information on the DARE &amp; HEAR College Schemes)</a:t>
            </a:r>
          </a:p>
        </p:txBody>
      </p:sp>
    </p:spTree>
    <p:extLst>
      <p:ext uri="{BB962C8B-B14F-4D97-AF65-F5344CB8AC3E}">
        <p14:creationId xmlns:p14="http://schemas.microsoft.com/office/powerpoint/2010/main" val="3821521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5ED21-17C2-42FD-8C82-D8D2F6D9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Resources</a:t>
            </a:r>
          </a:p>
        </p:txBody>
      </p:sp>
      <p:cxnSp>
        <p:nvCxnSpPr>
          <p:cNvPr id="137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0042-8F20-476A-8AC2-FD35A88E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400">
                <a:hlinkClick r:id="rId2"/>
              </a:rPr>
              <a:t>https://www.ucas.com/</a:t>
            </a:r>
            <a:r>
              <a:rPr lang="en-GB" sz="1400"/>
              <a:t> (course search facility for students considering applying to the U.K.)</a:t>
            </a:r>
          </a:p>
          <a:p>
            <a:pPr>
              <a:lnSpc>
                <a:spcPct val="110000"/>
              </a:lnSpc>
            </a:pPr>
            <a:r>
              <a:rPr lang="en-GB" sz="1400">
                <a:hlinkClick r:id="rId3"/>
              </a:rPr>
              <a:t>https://www.eunicas.ie/</a:t>
            </a:r>
            <a:r>
              <a:rPr lang="en-GB" sz="1400"/>
              <a:t> (database &amp; application system for those applying to European Uni’s)</a:t>
            </a:r>
          </a:p>
          <a:p>
            <a:pPr>
              <a:lnSpc>
                <a:spcPct val="110000"/>
              </a:lnSpc>
            </a:pPr>
            <a:r>
              <a:rPr lang="en-GB" sz="1400">
                <a:hlinkClick r:id="rId4"/>
              </a:rPr>
              <a:t>https://www.collegeboard.org/</a:t>
            </a:r>
            <a:r>
              <a:rPr lang="en-GB" sz="1400"/>
              <a:t> (for students interested in applying to the USA)</a:t>
            </a:r>
          </a:p>
          <a:p>
            <a:pPr>
              <a:lnSpc>
                <a:spcPct val="110000"/>
              </a:lnSpc>
            </a:pPr>
            <a:r>
              <a:rPr lang="en-GB" sz="1400">
                <a:hlinkClick r:id="rId5"/>
              </a:rPr>
              <a:t>https://apprenticeship.ie/</a:t>
            </a:r>
            <a:r>
              <a:rPr lang="en-GB" sz="1400"/>
              <a:t> (information on Apprenticeships)</a:t>
            </a:r>
          </a:p>
          <a:p>
            <a:pPr>
              <a:lnSpc>
                <a:spcPct val="110000"/>
              </a:lnSpc>
            </a:pPr>
            <a:r>
              <a:rPr lang="en-GB" sz="1400">
                <a:hlinkClick r:id="rId6"/>
              </a:rPr>
              <a:t>https://www.military.ie/en/#1</a:t>
            </a:r>
            <a:r>
              <a:rPr lang="en-GB" sz="1400"/>
              <a:t> (careers in the Defence Forces)</a:t>
            </a:r>
          </a:p>
          <a:p>
            <a:pPr>
              <a:lnSpc>
                <a:spcPct val="110000"/>
              </a:lnSpc>
            </a:pPr>
            <a:r>
              <a:rPr lang="en-GB" sz="1400">
                <a:hlinkClick r:id="rId7"/>
              </a:rPr>
              <a:t>https://www.garda.ie/en/</a:t>
            </a:r>
            <a:r>
              <a:rPr lang="en-GB" sz="1400"/>
              <a:t> (careers in An Garda Siochana)</a:t>
            </a:r>
          </a:p>
          <a:p>
            <a:pPr>
              <a:lnSpc>
                <a:spcPct val="110000"/>
              </a:lnSpc>
            </a:pPr>
            <a:r>
              <a:rPr lang="en-GB" sz="1400">
                <a:hlinkClick r:id="rId8"/>
              </a:rPr>
              <a:t>https://www.smartfutures.ie/</a:t>
            </a:r>
            <a:r>
              <a:rPr lang="en-GB" sz="1400"/>
              <a:t> (career information in STEM subjects)</a:t>
            </a:r>
          </a:p>
          <a:p>
            <a:pPr>
              <a:lnSpc>
                <a:spcPct val="110000"/>
              </a:lnSpc>
            </a:pPr>
            <a:endParaRPr lang="en-GB" sz="1400"/>
          </a:p>
        </p:txBody>
      </p:sp>
      <p:pic>
        <p:nvPicPr>
          <p:cNvPr id="16386" name="Picture 2" descr="How the Irish helped weave the web">
            <a:extLst>
              <a:ext uri="{FF2B5EF4-FFF2-40B4-BE49-F238E27FC236}">
                <a16:creationId xmlns:a16="http://schemas.microsoft.com/office/drawing/2014/main" id="{FDA643D6-52B5-48BF-8D45-EDD69EE57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r="22520" b="-2"/>
          <a:stretch/>
        </p:blipFill>
        <p:spPr bwMode="auto">
          <a:xfrm>
            <a:off x="7534656" y="2108200"/>
            <a:ext cx="3621024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260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ow Young People Make Career Decisions - Career Fit">
            <a:extLst>
              <a:ext uri="{FF2B5EF4-FFF2-40B4-BE49-F238E27FC236}">
                <a16:creationId xmlns:a16="http://schemas.microsoft.com/office/drawing/2014/main" id="{850146E5-E9AF-4C6D-BE5D-63325B7A0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4" b="1807"/>
          <a:stretch/>
        </p:blipFill>
        <p:spPr bwMode="auto">
          <a:xfrm>
            <a:off x="224196" y="-2"/>
            <a:ext cx="12192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72BB70C-3B10-43FF-83F9-C064151F9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0"/>
            <a:ext cx="12188952" cy="1942924"/>
          </a:xfrm>
          <a:prstGeom prst="rect">
            <a:avLst/>
          </a:prstGeom>
          <a:gradFill>
            <a:gsLst>
              <a:gs pos="29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51ED1-ED55-476C-B588-E5498780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662473"/>
            <a:ext cx="7137263" cy="10748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                        </a:t>
            </a: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                          </a:t>
            </a:r>
            <a:r>
              <a:rPr lang="en-US" sz="4800" b="1">
                <a:solidFill>
                  <a:srgbClr val="FFFF00"/>
                </a:solidFill>
                <a:latin typeface="Abadi" panose="020B0604020104020204" pitchFamily="34" charset="0"/>
              </a:rPr>
              <a:t>Decisions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109728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B21FF648-687D-4B69-BB17-1F9649EF8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6000">
                <a:srgbClr val="000000">
                  <a:alpha val="20000"/>
                </a:srgbClr>
              </a:gs>
              <a:gs pos="1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428EF-9CBE-45F0-8078-627BBDFE503F}"/>
              </a:ext>
            </a:extLst>
          </p:cNvPr>
          <p:cNvSpPr txBox="1"/>
          <p:nvPr/>
        </p:nvSpPr>
        <p:spPr>
          <a:xfrm>
            <a:off x="828675" y="1199917"/>
            <a:ext cx="2155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Subjects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DD0D1-B732-4EB2-A7B6-43C91019205F}"/>
              </a:ext>
            </a:extLst>
          </p:cNvPr>
          <p:cNvSpPr txBox="1"/>
          <p:nvPr/>
        </p:nvSpPr>
        <p:spPr>
          <a:xfrm>
            <a:off x="629174" y="3330429"/>
            <a:ext cx="202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Levels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0FE4E-7795-4A9A-A8E3-748317AD5F47}"/>
              </a:ext>
            </a:extLst>
          </p:cNvPr>
          <p:cNvSpPr txBox="1"/>
          <p:nvPr/>
        </p:nvSpPr>
        <p:spPr>
          <a:xfrm>
            <a:off x="10142669" y="936228"/>
            <a:ext cx="2158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Courses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18E34-FB4E-4027-828A-E28DAF3CDF9B}"/>
              </a:ext>
            </a:extLst>
          </p:cNvPr>
          <p:cNvSpPr txBox="1"/>
          <p:nvPr/>
        </p:nvSpPr>
        <p:spPr>
          <a:xfrm>
            <a:off x="10694565" y="3820169"/>
            <a:ext cx="173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Career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C295A-AF51-4BCB-A357-D5CA4FF3128B}"/>
              </a:ext>
            </a:extLst>
          </p:cNvPr>
          <p:cNvSpPr txBox="1"/>
          <p:nvPr/>
        </p:nvSpPr>
        <p:spPr>
          <a:xfrm>
            <a:off x="4588806" y="360727"/>
            <a:ext cx="3608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FFC000"/>
                </a:solidFill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78620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7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D3AB6-F968-498E-8558-2621DBC0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>
            <a:normAutofit/>
          </a:bodyPr>
          <a:lstStyle/>
          <a:p>
            <a:endParaRPr lang="en-GB" sz="4400">
              <a:solidFill>
                <a:srgbClr val="26636B"/>
              </a:solidFill>
            </a:endParaRPr>
          </a:p>
        </p:txBody>
      </p:sp>
      <p:pic>
        <p:nvPicPr>
          <p:cNvPr id="17410" name="Picture 2" descr="The tyranny of unlimited choice – Thoughts on Fire">
            <a:extLst>
              <a:ext uri="{FF2B5EF4-FFF2-40B4-BE49-F238E27FC236}">
                <a16:creationId xmlns:a16="http://schemas.microsoft.com/office/drawing/2014/main" id="{5EADDDDF-1BFD-4DE2-AB3A-D51286346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7653"/>
          <a:stretch/>
        </p:blipFill>
        <p:spPr bwMode="auto">
          <a:xfrm>
            <a:off x="182353" y="8208"/>
            <a:ext cx="12009647" cy="67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416" name="Straight Connector 7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0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Dream Big, Work Hard, Make It Happen (SVG Cut file) by Creative Fabrica  Crafts · Creative Fabrica">
            <a:extLst>
              <a:ext uri="{FF2B5EF4-FFF2-40B4-BE49-F238E27FC236}">
                <a16:creationId xmlns:a16="http://schemas.microsoft.com/office/drawing/2014/main" id="{D56CFDAA-6880-49EA-88E1-912FFB78D6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r="10869"/>
          <a:stretch/>
        </p:blipFill>
        <p:spPr bwMode="auto">
          <a:xfrm>
            <a:off x="3131628" y="905933"/>
            <a:ext cx="5960747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09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mail">
            <a:extLst>
              <a:ext uri="{FF2B5EF4-FFF2-40B4-BE49-F238E27FC236}">
                <a16:creationId xmlns:a16="http://schemas.microsoft.com/office/drawing/2014/main" id="{C8BBC95B-F637-4839-B7B6-01851BBE2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64" y="1770977"/>
            <a:ext cx="3294253" cy="32942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78225-BDCB-4D9B-B8C9-A632C2DF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Thank you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C59C405-860E-41DD-908C-F8983073D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802" y="2505069"/>
            <a:ext cx="5778919" cy="338390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GB" sz="150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500">
              <a:solidFill>
                <a:srgbClr val="FFFFF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5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</a:t>
            </a:r>
            <a:r>
              <a:rPr lang="en-GB" sz="15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A.Norton98@dgs.ie</a:t>
            </a:r>
            <a:endParaRPr lang="en-GB" sz="150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5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https://careersportal.ie/careerguidance/office.php?school_id=528</a:t>
            </a:r>
            <a:endParaRPr lang="en-GB" sz="15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15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GB" sz="15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GB" sz="1500">
                <a:solidFill>
                  <a:srgbClr val="FFFFFF"/>
                </a:solidFill>
              </a:rPr>
              <a:t>©DGS Guidance &amp; Counselling Service</a:t>
            </a:r>
          </a:p>
          <a:p>
            <a:pPr>
              <a:lnSpc>
                <a:spcPct val="110000"/>
              </a:lnSpc>
            </a:pPr>
            <a:r>
              <a:rPr lang="en-GB" sz="1500">
                <a:solidFill>
                  <a:srgbClr val="FFFFFF"/>
                </a:solidFill>
              </a:rPr>
              <a:t>2020/21</a:t>
            </a:r>
          </a:p>
        </p:txBody>
      </p:sp>
    </p:spTree>
    <p:extLst>
      <p:ext uri="{BB962C8B-B14F-4D97-AF65-F5344CB8AC3E}">
        <p14:creationId xmlns:p14="http://schemas.microsoft.com/office/powerpoint/2010/main" val="385391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54C79-07E5-4311-B008-FC87D499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4C343A"/>
                </a:solidFill>
              </a:rPr>
              <a:t>An Overview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AFFFB3-A748-4DCE-8468-1ED8D57A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400"/>
              <a:t>Advice on Choosing Subjects for Leaving Certificate</a:t>
            </a:r>
          </a:p>
          <a:p>
            <a:pPr>
              <a:lnSpc>
                <a:spcPct val="110000"/>
              </a:lnSpc>
            </a:pPr>
            <a:r>
              <a:rPr lang="en-GB" sz="1400"/>
              <a:t>Subject Choice at DGS – The Process</a:t>
            </a:r>
          </a:p>
          <a:p>
            <a:pPr>
              <a:lnSpc>
                <a:spcPct val="110000"/>
              </a:lnSpc>
            </a:pPr>
            <a:r>
              <a:rPr lang="en-GB" sz="1400"/>
              <a:t>The National Framework                   of Qualifications</a:t>
            </a:r>
          </a:p>
          <a:p>
            <a:pPr>
              <a:lnSpc>
                <a:spcPct val="110000"/>
              </a:lnSpc>
            </a:pPr>
            <a:r>
              <a:rPr lang="en-GB" sz="1400"/>
              <a:t>College Entry Requirements</a:t>
            </a:r>
          </a:p>
          <a:p>
            <a:pPr>
              <a:lnSpc>
                <a:spcPct val="110000"/>
              </a:lnSpc>
            </a:pPr>
            <a:r>
              <a:rPr lang="en-GB" sz="1400"/>
              <a:t>Recent Trends in College Application</a:t>
            </a:r>
          </a:p>
          <a:p>
            <a:pPr>
              <a:lnSpc>
                <a:spcPct val="110000"/>
              </a:lnSpc>
            </a:pPr>
            <a:r>
              <a:rPr lang="en-GB" sz="1400"/>
              <a:t>Resources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400"/>
          </a:p>
        </p:txBody>
      </p:sp>
      <p:pic>
        <p:nvPicPr>
          <p:cNvPr id="3074" name="Picture 2" descr="The Ease of Route Optimization - ZenduWork">
            <a:extLst>
              <a:ext uri="{FF2B5EF4-FFF2-40B4-BE49-F238E27FC236}">
                <a16:creationId xmlns:a16="http://schemas.microsoft.com/office/drawing/2014/main" id="{CD52766B-F189-422A-BC33-D78F1BA40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r="-1" b="1182"/>
          <a:stretch/>
        </p:blipFill>
        <p:spPr bwMode="auto">
          <a:xfrm>
            <a:off x="4080728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7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B41B4-F034-400C-B169-188D261A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When Considering Your Subjects…</a:t>
            </a:r>
          </a:p>
        </p:txBody>
      </p:sp>
      <p:cxnSp>
        <p:nvCxnSpPr>
          <p:cNvPr id="4105" name="Straight Connector 7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78CC-9E60-4AE9-BC96-021F3784F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b="0" i="0" u="none" strike="noStrike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Interest</a:t>
            </a: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b="0" i="0" u="none" strike="noStrike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Ability &amp; Aptitude</a:t>
            </a: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b="0" i="0" u="none" strike="noStrike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Career</a:t>
            </a: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b="0" i="0" u="none" strike="noStrike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Subjects which complement each other </a:t>
            </a: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b="0" i="0" u="none" strike="noStrike">
                <a:solidFill>
                  <a:srgbClr val="FFFFFF"/>
                </a:solidFill>
                <a:effectLst/>
                <a:latin typeface="Abadi" panose="020B0604020104020204" pitchFamily="34" charset="0"/>
              </a:rPr>
              <a:t>Course work &amp; projects</a:t>
            </a:r>
          </a:p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4098" name="Picture 2" descr="Subject Choice Masterclass — Step Into My Shoes">
            <a:extLst>
              <a:ext uri="{FF2B5EF4-FFF2-40B4-BE49-F238E27FC236}">
                <a16:creationId xmlns:a16="http://schemas.microsoft.com/office/drawing/2014/main" id="{15EA6DD4-D11A-420B-B90A-763927364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89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13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ucd-ambassadors - UCD Undergraduate Courses">
            <a:extLst>
              <a:ext uri="{FF2B5EF4-FFF2-40B4-BE49-F238E27FC236}">
                <a16:creationId xmlns:a16="http://schemas.microsoft.com/office/drawing/2014/main" id="{233180A0-C69B-46E8-97AB-B158CD8E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r="22856" b="-1"/>
          <a:stretch/>
        </p:blipFill>
        <p:spPr bwMode="auto">
          <a:xfrm>
            <a:off x="-186612" y="10"/>
            <a:ext cx="1218631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Rectangle 14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C37D3-8346-4E4F-AE92-EA00A7BF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Seek Advice…</a:t>
            </a:r>
          </a:p>
        </p:txBody>
      </p:sp>
      <p:cxnSp>
        <p:nvCxnSpPr>
          <p:cNvPr id="5131" name="Straight Connector 14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51AF0-D6BA-4270-A44E-CF8061D60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400">
                <a:solidFill>
                  <a:srgbClr val="FFFFFF"/>
                </a:solidFill>
              </a:rPr>
              <a:t>Students currently in 5</a:t>
            </a:r>
            <a:r>
              <a:rPr lang="en-GB" sz="1400" baseline="30000">
                <a:solidFill>
                  <a:srgbClr val="FFFFFF"/>
                </a:solidFill>
              </a:rPr>
              <a:t>th</a:t>
            </a:r>
            <a:r>
              <a:rPr lang="en-GB" sz="1400">
                <a:solidFill>
                  <a:srgbClr val="FFFFFF"/>
                </a:solidFill>
              </a:rPr>
              <a:t> &amp; 6</a:t>
            </a:r>
            <a:r>
              <a:rPr lang="en-GB" sz="1400" baseline="30000">
                <a:solidFill>
                  <a:srgbClr val="FFFFFF"/>
                </a:solidFill>
              </a:rPr>
              <a:t>th</a:t>
            </a:r>
            <a:r>
              <a:rPr lang="en-GB" sz="1400">
                <a:solidFill>
                  <a:srgbClr val="FFFFFF"/>
                </a:solidFill>
              </a:rPr>
              <a:t> Year</a:t>
            </a:r>
          </a:p>
          <a:p>
            <a:pPr>
              <a:lnSpc>
                <a:spcPct val="110000"/>
              </a:lnSpc>
            </a:pPr>
            <a:r>
              <a:rPr lang="en-GB" sz="1400">
                <a:solidFill>
                  <a:srgbClr val="FFFFFF"/>
                </a:solidFill>
              </a:rPr>
              <a:t>Subject Teachers</a:t>
            </a:r>
          </a:p>
          <a:p>
            <a:pPr>
              <a:lnSpc>
                <a:spcPct val="110000"/>
              </a:lnSpc>
            </a:pPr>
            <a:r>
              <a:rPr lang="en-GB" sz="1400">
                <a:solidFill>
                  <a:srgbClr val="FFFFFF"/>
                </a:solidFill>
              </a:rPr>
              <a:t>Parents &amp; Family</a:t>
            </a:r>
          </a:p>
          <a:p>
            <a:pPr>
              <a:lnSpc>
                <a:spcPct val="110000"/>
              </a:lnSpc>
            </a:pPr>
            <a:r>
              <a:rPr lang="en-GB" sz="1400">
                <a:solidFill>
                  <a:srgbClr val="FFFFFF"/>
                </a:solidFill>
              </a:rPr>
              <a:t>Work Experience</a:t>
            </a:r>
          </a:p>
          <a:p>
            <a:pPr>
              <a:lnSpc>
                <a:spcPct val="110000"/>
              </a:lnSpc>
            </a:pPr>
            <a:r>
              <a:rPr lang="en-GB" sz="1400">
                <a:solidFill>
                  <a:srgbClr val="FFFFFF"/>
                </a:solidFill>
              </a:rPr>
              <a:t>College Virtual Open Events/Q&amp;A</a:t>
            </a:r>
          </a:p>
          <a:p>
            <a:pPr>
              <a:lnSpc>
                <a:spcPct val="110000"/>
              </a:lnSpc>
            </a:pPr>
            <a:r>
              <a:rPr lang="en-GB" sz="1400">
                <a:solidFill>
                  <a:srgbClr val="FFFFFF"/>
                </a:solidFill>
              </a:rPr>
              <a:t>Guidance Counsellor</a:t>
            </a:r>
          </a:p>
          <a:p>
            <a:pPr>
              <a:lnSpc>
                <a:spcPct val="110000"/>
              </a:lnSpc>
            </a:pPr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146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071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70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9BD30-F9EC-4DE0-9C1E-0A78137A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7363" cy="145075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Subject Choice at DGS</a:t>
            </a:r>
          </a:p>
        </p:txBody>
      </p:sp>
      <p:cxnSp>
        <p:nvCxnSpPr>
          <p:cNvPr id="6153" name="Straight Connector 72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Content Placeholder 2">
            <a:extLst>
              <a:ext uri="{FF2B5EF4-FFF2-40B4-BE49-F238E27FC236}">
                <a16:creationId xmlns:a16="http://schemas.microsoft.com/office/drawing/2014/main" id="{EBE8D058-CF62-4C5F-87CA-365901951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6388242" cy="37608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/>
              <a:t>Students can take up to </a:t>
            </a:r>
            <a:r>
              <a:rPr lang="en-GB" u="sng">
                <a:solidFill>
                  <a:schemeClr val="tx1"/>
                </a:solidFill>
              </a:rPr>
              <a:t>8</a:t>
            </a:r>
            <a:r>
              <a:rPr lang="en-GB"/>
              <a:t> Timetabled Subjects</a:t>
            </a:r>
          </a:p>
          <a:p>
            <a:r>
              <a:rPr lang="en-GB" u="sng">
                <a:solidFill>
                  <a:srgbClr val="00B050"/>
                </a:solidFill>
              </a:rPr>
              <a:t>Core Subjects</a:t>
            </a:r>
            <a:r>
              <a:rPr lang="en-GB"/>
              <a:t>			</a:t>
            </a:r>
            <a:r>
              <a:rPr lang="en-GB" u="sng">
                <a:solidFill>
                  <a:srgbClr val="FF0000"/>
                </a:solidFill>
              </a:rPr>
              <a:t>Optional Subjects </a:t>
            </a:r>
          </a:p>
          <a:p>
            <a:r>
              <a:rPr lang="en-GB"/>
              <a:t>Maths				Choose from 18 Subjects</a:t>
            </a:r>
          </a:p>
          <a:p>
            <a:r>
              <a:rPr lang="en-GB"/>
              <a:t>English</a:t>
            </a:r>
          </a:p>
          <a:p>
            <a:r>
              <a:rPr lang="en-GB"/>
              <a:t>Irish</a:t>
            </a:r>
          </a:p>
          <a:p>
            <a:r>
              <a:rPr lang="en-GB"/>
              <a:t>Modern Language</a:t>
            </a:r>
          </a:p>
        </p:txBody>
      </p:sp>
      <p:pic>
        <p:nvPicPr>
          <p:cNvPr id="6146" name="Picture 2" descr="Facebook">
            <a:extLst>
              <a:ext uri="{FF2B5EF4-FFF2-40B4-BE49-F238E27FC236}">
                <a16:creationId xmlns:a16="http://schemas.microsoft.com/office/drawing/2014/main" id="{A6BDE873-C4DB-433D-BC1A-32B0A9E1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3" y="2222062"/>
            <a:ext cx="3412514" cy="27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74">
            <a:extLst>
              <a:ext uri="{FF2B5EF4-FFF2-40B4-BE49-F238E27FC236}">
                <a16:creationId xmlns:a16="http://schemas.microsoft.com/office/drawing/2014/main" id="{FEC9799F-A0B8-45B9-8164-71F28389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19B84-CA4B-4F9F-A7F4-B4B0EAF881CF}"/>
              </a:ext>
            </a:extLst>
          </p:cNvPr>
          <p:cNvSpPr txBox="1"/>
          <p:nvPr/>
        </p:nvSpPr>
        <p:spPr>
          <a:xfrm>
            <a:off x="1291905" y="4857225"/>
            <a:ext cx="598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r>
              <a:rPr lang="en-GB">
                <a:solidFill>
                  <a:srgbClr val="FF0000"/>
                </a:solidFill>
              </a:rPr>
              <a:t>       </a:t>
            </a:r>
            <a:r>
              <a:rPr lang="en-GB">
                <a:solidFill>
                  <a:srgbClr val="00B050"/>
                </a:solidFill>
              </a:rPr>
              <a:t>4</a:t>
            </a:r>
            <a:r>
              <a:rPr lang="en-GB">
                <a:solidFill>
                  <a:srgbClr val="FF0000"/>
                </a:solidFill>
              </a:rPr>
              <a:t>                              </a:t>
            </a:r>
            <a:r>
              <a:rPr lang="en-GB"/>
              <a:t>+</a:t>
            </a:r>
            <a:r>
              <a:rPr lang="en-GB">
                <a:solidFill>
                  <a:srgbClr val="FF0000"/>
                </a:solidFill>
              </a:rPr>
              <a:t>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245217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E5FE8-F301-4276-A10C-8A00D063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Optional Subject list</a:t>
            </a:r>
          </a:p>
        </p:txBody>
      </p:sp>
      <p:cxnSp>
        <p:nvCxnSpPr>
          <p:cNvPr id="38" name="Straight Connector 13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5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417ECB7-E40B-4D74-AB7E-A67C556F3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07443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2B1054-59EA-49FB-9C1A-51B236EAA0BA}"/>
              </a:ext>
            </a:extLst>
          </p:cNvPr>
          <p:cNvSpPr txBox="1"/>
          <p:nvPr/>
        </p:nvSpPr>
        <p:spPr>
          <a:xfrm>
            <a:off x="1193531" y="5691674"/>
            <a:ext cx="915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* Please note Applied Maths takes place two mornings a week (7.50 – 8.50a.m.)</a:t>
            </a:r>
          </a:p>
          <a:p>
            <a:r>
              <a:rPr lang="en-GB"/>
              <a:t>There is also an additional charge for doing Applied Maths.</a:t>
            </a:r>
          </a:p>
        </p:txBody>
      </p:sp>
    </p:spTree>
    <p:extLst>
      <p:ext uri="{BB962C8B-B14F-4D97-AF65-F5344CB8AC3E}">
        <p14:creationId xmlns:p14="http://schemas.microsoft.com/office/powerpoint/2010/main" val="311494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3A41F-A2E1-4AB8-9C7E-613D5CD4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GB"/>
              <a:t>Subject Choice – The Process</a:t>
            </a:r>
          </a:p>
        </p:txBody>
      </p:sp>
      <p:pic>
        <p:nvPicPr>
          <p:cNvPr id="7170" name="Picture 2" descr="Timetable Pro+ ‹ Simply the Best Student Timetable iOS App">
            <a:extLst>
              <a:ext uri="{FF2B5EF4-FFF2-40B4-BE49-F238E27FC236}">
                <a16:creationId xmlns:a16="http://schemas.microsoft.com/office/drawing/2014/main" id="{6275BCA8-E88B-4ACF-9E8D-6FAA5610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640" y="640081"/>
            <a:ext cx="2417899" cy="51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3" name="Straight Connector 72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3482" y="2246569"/>
            <a:ext cx="58521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3BD57AB6-3172-4520-B22E-FCD0184F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E64C7A-A65D-4E38-AA00-A60E1AC95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93675"/>
              </p:ext>
            </p:extLst>
          </p:nvPr>
        </p:nvGraphicFramePr>
        <p:xfrm>
          <a:off x="4973711" y="2407436"/>
          <a:ext cx="6576032" cy="34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062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68F9-6D3F-400C-AA31-F47D1214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Subject Choice –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FE3E-538B-48C0-90FB-B03687053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Step 2 – Students &amp; Parents receive the Official Subject Choice Form (26</a:t>
            </a:r>
            <a:r>
              <a:rPr lang="en-GB" baseline="30000"/>
              <a:t>th</a:t>
            </a:r>
            <a:r>
              <a:rPr lang="en-GB"/>
              <a:t> March)</a:t>
            </a:r>
          </a:p>
          <a:p>
            <a:endParaRPr lang="en-GB"/>
          </a:p>
          <a:p>
            <a:r>
              <a:rPr lang="en-GB"/>
              <a:t>Students select </a:t>
            </a:r>
            <a:r>
              <a:rPr lang="en-GB" u="sng"/>
              <a:t>one</a:t>
            </a:r>
            <a:r>
              <a:rPr lang="en-GB"/>
              <a:t> subject from each option group (1-4) &amp; also indicate if they wish to take Applied Maths.</a:t>
            </a:r>
          </a:p>
          <a:p>
            <a:endParaRPr lang="en-GB"/>
          </a:p>
          <a:p>
            <a:r>
              <a:rPr lang="en-GB"/>
              <a:t>The Subject Choice Form must be returned from Tuesday 13</a:t>
            </a:r>
            <a:r>
              <a:rPr lang="en-GB" baseline="30000"/>
              <a:t>th</a:t>
            </a:r>
            <a:r>
              <a:rPr lang="en-GB"/>
              <a:t> April  </a:t>
            </a:r>
          </a:p>
        </p:txBody>
      </p:sp>
    </p:spTree>
    <p:extLst>
      <p:ext uri="{BB962C8B-B14F-4D97-AF65-F5344CB8AC3E}">
        <p14:creationId xmlns:p14="http://schemas.microsoft.com/office/powerpoint/2010/main" val="1743937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RetrospectVTI</vt:lpstr>
      <vt:lpstr>5th Year Subject Choice</vt:lpstr>
      <vt:lpstr>                                                       Decisions</vt:lpstr>
      <vt:lpstr>An Overview</vt:lpstr>
      <vt:lpstr>When Considering Your Subjects…</vt:lpstr>
      <vt:lpstr>Seek Advice…</vt:lpstr>
      <vt:lpstr>Subject Choice at DGS</vt:lpstr>
      <vt:lpstr>Optional Subject list</vt:lpstr>
      <vt:lpstr>Subject Choice – The Process</vt:lpstr>
      <vt:lpstr>Subject Choice – The Process</vt:lpstr>
      <vt:lpstr>PowerPoint Presentation</vt:lpstr>
      <vt:lpstr>Complementary Subjects</vt:lpstr>
      <vt:lpstr>Subjects with Coursework Elements</vt:lpstr>
      <vt:lpstr>The National Framework of Qualifications</vt:lpstr>
      <vt:lpstr>College Entry Requirements</vt:lpstr>
      <vt:lpstr>College Entry Requirements</vt:lpstr>
      <vt:lpstr>Recent Trends in College Application</vt:lpstr>
      <vt:lpstr>College Application</vt:lpstr>
      <vt:lpstr>Resources</vt:lpstr>
      <vt:lpstr>Resources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Year Subject Choice</dc:title>
  <dc:creator>Alan Norton</dc:creator>
  <cp:revision>30</cp:revision>
  <dcterms:created xsi:type="dcterms:W3CDTF">2021-03-08T21:06:00Z</dcterms:created>
  <dcterms:modified xsi:type="dcterms:W3CDTF">2021-03-09T13:31:40Z</dcterms:modified>
</cp:coreProperties>
</file>